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3" roundtripDataSignature="AMtx7mjKnrMWxq2KS6YJsaO5CaK3oYsZ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BC5BB26-B91D-43EA-A671-EEB978F57620}">
  <a:tblStyle styleId="{0BC5BB26-B91D-43EA-A671-EEB978F57620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tcBdr/>
        <a:fill>
          <a:solidFill>
            <a:srgbClr val="CDD4E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DD4EA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94"/>
  </p:normalViewPr>
  <p:slideViewPr>
    <p:cSldViewPr snapToGrid="0">
      <p:cViewPr varScale="1">
        <p:scale>
          <a:sx n="96" d="100"/>
          <a:sy n="96" d="100"/>
        </p:scale>
        <p:origin x="200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2" name="Google Shape;9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3305be5a8e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23305be5a8e_0_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g23305be5a8e_0_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3305be5a8e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3305be5a8e_0_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3305be5a8e_0_2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38acd0e3a2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238acd0e3a2_0_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g238acd0e3a2_0_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38acd0e3a2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238acd0e3a2_0_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238acd0e3a2_0_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38acd0e3a2_0_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87" name="Google Shape;187;g238acd0e3a2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38acd0e3a2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238acd0e3a2_0_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g238acd0e3a2_0_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238acd0e3a2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238acd0e3a2_0_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g238acd0e3a2_0_3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238acd0e3a2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238acd0e3a2_0_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g238acd0e3a2_0_3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3726f22c1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3726f22c1d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g23726f22c1d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3726f22c1d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3726f22c1d_0_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g23726f22c1d_0_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3305be5a8e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3305be5a8e_0_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g23305be5a8e_0_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3305be5a8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3305be5a8e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g23305be5a8e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6" name="Google Shape;126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3726f22c1d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3726f22c1d_0_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g23726f22c1d_0_2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3726f22c1d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23726f22c1d_0_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g23726f22c1d_0_3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3305be5a8e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3305be5a8e_0_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g23305be5a8e_0_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4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7" name="Google Shape;67;p4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8" name="Google Shape;68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4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4" name="Google Shape;74;p4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5" name="Google Shape;75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4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3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Content" type="txAndObj">
  <p:cSld name="TEXT_AND_OBJEC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5"/>
          <p:cNvSpPr txBox="1">
            <a:spLocks noGrp="1"/>
          </p:cNvSpPr>
          <p:nvPr>
            <p:ph type="title"/>
          </p:nvPr>
        </p:nvSpPr>
        <p:spPr>
          <a:xfrm>
            <a:off x="1826684" y="301625"/>
            <a:ext cx="9751483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5"/>
          <p:cNvSpPr txBox="1">
            <a:spLocks noGrp="1"/>
          </p:cNvSpPr>
          <p:nvPr>
            <p:ph type="body" idx="1"/>
          </p:nvPr>
        </p:nvSpPr>
        <p:spPr>
          <a:xfrm>
            <a:off x="1826684" y="1827213"/>
            <a:ext cx="4773083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35"/>
          <p:cNvSpPr txBox="1">
            <a:spLocks noGrp="1"/>
          </p:cNvSpPr>
          <p:nvPr>
            <p:ph type="body" idx="2"/>
          </p:nvPr>
        </p:nvSpPr>
        <p:spPr>
          <a:xfrm>
            <a:off x="6802967" y="1827213"/>
            <a:ext cx="4775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able" type="tbl">
  <p:cSld name="TABLE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7"/>
          <p:cNvSpPr txBox="1">
            <a:spLocks noGrp="1"/>
          </p:cNvSpPr>
          <p:nvPr>
            <p:ph type="title"/>
          </p:nvPr>
        </p:nvSpPr>
        <p:spPr>
          <a:xfrm>
            <a:off x="1826684" y="301625"/>
            <a:ext cx="9751483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Google Shape;58;p3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3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0" name="Google Shape;60;p3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"/>
          <p:cNvSpPr txBox="1">
            <a:spLocks noGrp="1"/>
          </p:cNvSpPr>
          <p:nvPr>
            <p:ph type="ctrTitle"/>
          </p:nvPr>
        </p:nvSpPr>
        <p:spPr>
          <a:xfrm>
            <a:off x="1483100" y="835993"/>
            <a:ext cx="9144000" cy="10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Overall Selection Index</a:t>
            </a:r>
            <a:endParaRPr/>
          </a:p>
        </p:txBody>
      </p:sp>
      <p:sp>
        <p:nvSpPr>
          <p:cNvPr id="95" name="Google Shape;95;p1"/>
          <p:cNvSpPr txBox="1">
            <a:spLocks noGrp="1"/>
          </p:cNvSpPr>
          <p:nvPr>
            <p:ph type="subTitle" idx="1"/>
          </p:nvPr>
        </p:nvSpPr>
        <p:spPr>
          <a:xfrm>
            <a:off x="1524000" y="2587426"/>
            <a:ext cx="9144000" cy="18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Eldin A. Leighton, Ph.D.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Jane Russenberger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1800"/>
              <a:t>1 May 2023</a:t>
            </a:r>
            <a:endParaRPr sz="180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1800"/>
              <a:t>IWDA Breeders Workshop</a:t>
            </a:r>
            <a:endParaRPr sz="180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1800"/>
              <a:t>Vancouver, BC</a:t>
            </a:r>
            <a:endParaRPr sz="180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1800"/>
              <a:t>Canada</a:t>
            </a:r>
            <a:endParaRPr sz="1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g23305be5a8e_0_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113" y="2268800"/>
            <a:ext cx="10999776" cy="35219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g23305be5a8e_0_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Phenotypic Correlation Matrix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3305be5a8e_0_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Black Box EBV Calculator</a:t>
            </a:r>
            <a:endParaRPr/>
          </a:p>
        </p:txBody>
      </p:sp>
      <p:pic>
        <p:nvPicPr>
          <p:cNvPr id="169" name="Google Shape;169;g23305be5a8e_0_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58050" y="2211425"/>
            <a:ext cx="6875900" cy="3251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Google Shape;175;g238acd0e3a2_0_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5350" y="546250"/>
            <a:ext cx="9153226" cy="3354350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g238acd0e3a2_0_4"/>
          <p:cNvSpPr txBox="1">
            <a:spLocks noGrp="1"/>
          </p:cNvSpPr>
          <p:nvPr>
            <p:ph type="title"/>
          </p:nvPr>
        </p:nvSpPr>
        <p:spPr>
          <a:xfrm>
            <a:off x="3441750" y="0"/>
            <a:ext cx="5308500" cy="99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Estimated Breeding Values</a:t>
            </a:r>
            <a:endParaRPr sz="3600"/>
          </a:p>
        </p:txBody>
      </p:sp>
      <p:pic>
        <p:nvPicPr>
          <p:cNvPr id="177" name="Google Shape;177;g238acd0e3a2_0_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31550" y="3496575"/>
            <a:ext cx="9406259" cy="265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38acd0e3a2_0_27"/>
          <p:cNvSpPr txBox="1">
            <a:spLocks noGrp="1"/>
          </p:cNvSpPr>
          <p:nvPr>
            <p:ph type="title"/>
          </p:nvPr>
        </p:nvSpPr>
        <p:spPr>
          <a:xfrm>
            <a:off x="838650" y="373325"/>
            <a:ext cx="105147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Genotypic Correlation Matrix</a:t>
            </a:r>
            <a:endParaRPr/>
          </a:p>
        </p:txBody>
      </p:sp>
      <p:pic>
        <p:nvPicPr>
          <p:cNvPr id="184" name="Google Shape;184;g238acd0e3a2_0_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2688" y="1895150"/>
            <a:ext cx="11245724" cy="357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9" name="Google Shape;189;g238acd0e3a2_0_12"/>
          <p:cNvGraphicFramePr/>
          <p:nvPr>
            <p:extLst>
              <p:ext uri="{D42A27DB-BD31-4B8C-83A1-F6EECF244321}">
                <p14:modId xmlns:p14="http://schemas.microsoft.com/office/powerpoint/2010/main" val="2735069793"/>
              </p:ext>
            </p:extLst>
          </p:nvPr>
        </p:nvGraphicFramePr>
        <p:xfrm>
          <a:off x="272889" y="1142389"/>
          <a:ext cx="11299950" cy="4923300"/>
        </p:xfrm>
        <a:graphic>
          <a:graphicData uri="http://schemas.openxmlformats.org/drawingml/2006/table">
            <a:tbl>
              <a:tblPr>
                <a:noFill/>
                <a:tableStyleId>{0BC5BB26-B91D-43EA-A671-EEB978F57620}</a:tableStyleId>
              </a:tblPr>
              <a:tblGrid>
                <a:gridCol w="252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4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4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4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4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4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18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Trait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000"/>
                        <a:t>Relative</a:t>
                      </a:r>
                      <a:endParaRPr sz="200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000"/>
                        <a:t>Economic Value</a:t>
                      </a:r>
                      <a:r>
                        <a:rPr lang="en-US" sz="2000" u="none" strike="noStrike" cap="none"/>
                        <a:t>s</a:t>
                      </a:r>
                      <a:endParaRPr sz="20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000" dirty="0"/>
                        <a:t>Percent with 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undesirable 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scores</a:t>
                      </a:r>
                      <a:endParaRPr sz="2800" dirty="0"/>
                    </a:p>
                  </a:txBody>
                  <a:tcPr marL="3800" marR="3800" marT="3800" marB="0" anchor="b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000" dirty="0"/>
                        <a:t>N with 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undesirable 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scores</a:t>
                      </a:r>
                      <a:endParaRPr sz="20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 </a:t>
                      </a:r>
                      <a:r>
                        <a:rPr lang="en-US" sz="2800"/>
                        <a:t>Total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Heritability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Skin issues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1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16.8%</a:t>
                      </a:r>
                      <a:endParaRPr sz="1400" u="none" strike="noStrike" cap="none"/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970</a:t>
                      </a:r>
                      <a:endParaRPr sz="1400" u="none" strike="noStrike" cap="none"/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5775</a:t>
                      </a:r>
                      <a:endParaRPr sz="1400" u="none" strike="noStrike" cap="none"/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0.34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9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Hip </a:t>
                      </a:r>
                      <a:r>
                        <a:rPr lang="en-US" sz="2800"/>
                        <a:t>quality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0.92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15.5%</a:t>
                      </a:r>
                      <a:endParaRPr sz="1400" u="none" strike="noStrike" cap="none"/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1146</a:t>
                      </a:r>
                      <a:endParaRPr sz="1400" u="none" strike="noStrike" cap="none"/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7389</a:t>
                      </a:r>
                      <a:endParaRPr sz="1400" u="none" strike="noStrike" cap="none"/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0.45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Activated (stress)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0.62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10.5%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266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2537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0.17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1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Inhibited (stress)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0.61</a:t>
                      </a:r>
                      <a:endParaRPr sz="1400" u="none" strike="noStrike" cap="none"/>
                    </a:p>
                  </a:txBody>
                  <a:tcPr marL="3800" marR="3800" marT="3800" marB="0" anchor="b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10.3%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260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2527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0.10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B</a:t>
                      </a:r>
                      <a:r>
                        <a:rPr lang="en-US" sz="2800"/>
                        <a:t>ody Sensitivity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0.54</a:t>
                      </a:r>
                      <a:endParaRPr sz="1400" u="none" strike="noStrike" cap="none"/>
                    </a:p>
                  </a:txBody>
                  <a:tcPr marL="3800" marR="3800" marT="3800" marB="0" anchor="b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9.1%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229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2514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0.12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Dog Distraction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0. 54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9.1%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225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2472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0.08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Noise Reaction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0.30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5.1%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128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2532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0.11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8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Elbow quality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0.11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1.9%</a:t>
                      </a:r>
                      <a:endParaRPr sz="1400" u="none" strike="noStrike" cap="none"/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130</a:t>
                      </a:r>
                      <a:endParaRPr sz="1400" u="none" strike="noStrike" cap="none"/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6817</a:t>
                      </a:r>
                      <a:endParaRPr sz="1400" u="none" strike="noStrike" cap="none"/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 dirty="0"/>
                        <a:t>0.28</a:t>
                      </a:r>
                      <a:endParaRPr sz="28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90" name="Google Shape;190;g238acd0e3a2_0_12"/>
          <p:cNvSpPr txBox="1"/>
          <p:nvPr/>
        </p:nvSpPr>
        <p:spPr>
          <a:xfrm>
            <a:off x="385500" y="108976"/>
            <a:ext cx="11421000" cy="6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 frequent reasons LRs are unable to work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g238acd0e3a2_0_12"/>
          <p:cNvSpPr/>
          <p:nvPr/>
        </p:nvSpPr>
        <p:spPr>
          <a:xfrm>
            <a:off x="2799600" y="1142400"/>
            <a:ext cx="1733700" cy="4923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38acd0e3a2_0_19"/>
          <p:cNvSpPr txBox="1">
            <a:spLocks noGrp="1"/>
          </p:cNvSpPr>
          <p:nvPr>
            <p:ph type="title"/>
          </p:nvPr>
        </p:nvSpPr>
        <p:spPr>
          <a:xfrm>
            <a:off x="838200" y="373300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Selection Index Theory</a:t>
            </a:r>
            <a:endParaRPr/>
          </a:p>
        </p:txBody>
      </p:sp>
      <p:sp>
        <p:nvSpPr>
          <p:cNvPr id="198" name="Google Shape;198;g238acd0e3a2_0_19"/>
          <p:cNvSpPr txBox="1"/>
          <p:nvPr/>
        </p:nvSpPr>
        <p:spPr>
          <a:xfrm>
            <a:off x="611575" y="3163800"/>
            <a:ext cx="10707000" cy="36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2860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latin typeface="Calibri"/>
                <a:ea typeface="Calibri"/>
                <a:cs typeface="Calibri"/>
                <a:sym typeface="Calibri"/>
              </a:rPr>
              <a:t>where:</a:t>
            </a:r>
            <a:br>
              <a:rPr lang="en-US" sz="30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3000">
                <a:latin typeface="Calibri"/>
                <a:ea typeface="Calibri"/>
                <a:cs typeface="Calibri"/>
                <a:sym typeface="Calibri"/>
              </a:rPr>
              <a:t>P = phenotypic correlation matrix</a:t>
            </a:r>
            <a:br>
              <a:rPr lang="en-US" sz="30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3000">
                <a:latin typeface="Calibri"/>
                <a:ea typeface="Calibri"/>
                <a:cs typeface="Calibri"/>
                <a:sym typeface="Calibri"/>
              </a:rPr>
              <a:t>G = genotypic correlation matrix</a:t>
            </a:r>
            <a:br>
              <a:rPr lang="en-US" sz="30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3000">
                <a:latin typeface="Calibri"/>
                <a:ea typeface="Calibri"/>
                <a:cs typeface="Calibri"/>
                <a:sym typeface="Calibri"/>
              </a:rPr>
              <a:t>a = vector of relative economic values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marL="22860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latin typeface="Calibri"/>
                <a:ea typeface="Calibri"/>
                <a:cs typeface="Calibri"/>
                <a:sym typeface="Calibri"/>
              </a:rPr>
              <a:t>b-hat = solution vector of optimal weights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Selection index equations first published in 1943</a:t>
            </a:r>
            <a:br>
              <a:rPr lang="en-US" sz="18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by Dr. L.N. Hazel</a:t>
            </a:r>
            <a:br>
              <a:rPr lang="en-US" sz="18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https://www.ans.iastate.edu/about/history/people/lanoy-n-hazel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9" name="Google Shape;199;g238acd0e3a2_0_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31888" y="1851400"/>
            <a:ext cx="3266370" cy="154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Google Shape;207;g238acd0e3a2_0_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7275" y="3187588"/>
            <a:ext cx="10239375" cy="343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g238acd0e3a2_0_38"/>
          <p:cNvPicPr preferRelativeResize="0"/>
          <p:nvPr/>
        </p:nvPicPr>
        <p:blipFill rotWithShape="1">
          <a:blip r:embed="rId4">
            <a:alphaModFix/>
          </a:blip>
          <a:srcRect b="14060"/>
          <a:stretch/>
        </p:blipFill>
        <p:spPr>
          <a:xfrm>
            <a:off x="1275350" y="546250"/>
            <a:ext cx="9153226" cy="2882750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g238acd0e3a2_0_38"/>
          <p:cNvSpPr txBox="1">
            <a:spLocks noGrp="1"/>
          </p:cNvSpPr>
          <p:nvPr>
            <p:ph type="title"/>
          </p:nvPr>
        </p:nvSpPr>
        <p:spPr>
          <a:xfrm>
            <a:off x="3783900" y="70550"/>
            <a:ext cx="4555800" cy="99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Overall Index Ranking</a:t>
            </a:r>
            <a:endParaRPr sz="3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D07F56-C1A2-41D8-862A-6BE8629A77A2}"/>
              </a:ext>
            </a:extLst>
          </p:cNvPr>
          <p:cNvSpPr/>
          <p:nvPr/>
        </p:nvSpPr>
        <p:spPr>
          <a:xfrm>
            <a:off x="5791200" y="3710152"/>
            <a:ext cx="515007" cy="253299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E728603-4C3C-1C93-7391-B59C6F048947}"/>
              </a:ext>
            </a:extLst>
          </p:cNvPr>
          <p:cNvSpPr/>
          <p:nvPr/>
        </p:nvSpPr>
        <p:spPr>
          <a:xfrm>
            <a:off x="10428576" y="3710151"/>
            <a:ext cx="515007" cy="2601599"/>
          </a:xfrm>
          <a:prstGeom prst="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238acd0e3a2_0_34"/>
          <p:cNvSpPr txBox="1">
            <a:spLocks noGrp="1"/>
          </p:cNvSpPr>
          <p:nvPr>
            <p:ph type="title"/>
          </p:nvPr>
        </p:nvSpPr>
        <p:spPr>
          <a:xfrm>
            <a:off x="772750" y="365125"/>
            <a:ext cx="10515600" cy="4017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Thank you!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Questions?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g23726f22c1d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3050" y="792600"/>
            <a:ext cx="8923401" cy="595202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g23726f22c1d_0_0"/>
          <p:cNvSpPr txBox="1"/>
          <p:nvPr/>
        </p:nvSpPr>
        <p:spPr>
          <a:xfrm>
            <a:off x="2257750" y="408675"/>
            <a:ext cx="73140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Calibri"/>
                <a:ea typeface="Calibri"/>
                <a:cs typeface="Calibri"/>
                <a:sym typeface="Calibri"/>
              </a:rPr>
              <a:t>Networks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g23726f22c1d_0_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0975" y="1339200"/>
            <a:ext cx="6266150" cy="417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g23726f22c1d_0_8"/>
          <p:cNvSpPr txBox="1"/>
          <p:nvPr/>
        </p:nvSpPr>
        <p:spPr>
          <a:xfrm>
            <a:off x="2161300" y="461300"/>
            <a:ext cx="73140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Calibri"/>
                <a:ea typeface="Calibri"/>
                <a:cs typeface="Calibri"/>
                <a:sym typeface="Calibri"/>
              </a:rPr>
              <a:t>Networks of Data Sources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g23726f22c1d_0_8"/>
          <p:cNvSpPr txBox="1"/>
          <p:nvPr/>
        </p:nvSpPr>
        <p:spPr>
          <a:xfrm>
            <a:off x="7026375" y="1741675"/>
            <a:ext cx="4683300" cy="26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Data come from 3 primary sources: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Pedigree relationships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Measurements made on individual dogs</a:t>
            </a: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AKA:  traits or phenotypes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Genomic data, when it is available.</a:t>
            </a: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SNPs; whole-genome sequence; genetic test panel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3305be5a8e_0_8"/>
          <p:cNvSpPr txBox="1">
            <a:spLocks noGrp="1"/>
          </p:cNvSpPr>
          <p:nvPr>
            <p:ph type="title"/>
          </p:nvPr>
        </p:nvSpPr>
        <p:spPr>
          <a:xfrm>
            <a:off x="838199" y="4895440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Convert data into </a:t>
            </a:r>
            <a:r>
              <a:rPr lang="en-US" dirty="0">
                <a:solidFill>
                  <a:srgbClr val="FF0000"/>
                </a:solidFill>
              </a:rPr>
              <a:t>INFORMATION</a:t>
            </a:r>
            <a:endParaRPr dirty="0">
              <a:solidFill>
                <a:srgbClr val="FF0000"/>
              </a:solidFill>
            </a:endParaRP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5BDE558F-0A81-365A-2FA2-3100B63034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4877" y="457200"/>
            <a:ext cx="4602245" cy="407011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3305be5a8e_0_0"/>
          <p:cNvSpPr txBox="1">
            <a:spLocks noGrp="1"/>
          </p:cNvSpPr>
          <p:nvPr>
            <p:ph type="ctrTitle"/>
          </p:nvPr>
        </p:nvSpPr>
        <p:spPr>
          <a:xfrm>
            <a:off x="1524000" y="1285643"/>
            <a:ext cx="9144000" cy="9354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/>
              <a:t>Breeding Goals / Breeding Plan</a:t>
            </a:r>
            <a:endParaRPr sz="5400"/>
          </a:p>
        </p:txBody>
      </p:sp>
      <p:sp>
        <p:nvSpPr>
          <p:cNvPr id="123" name="Google Shape;123;g23305be5a8e_0_0"/>
          <p:cNvSpPr txBox="1"/>
          <p:nvPr/>
        </p:nvSpPr>
        <p:spPr>
          <a:xfrm>
            <a:off x="3127350" y="2996925"/>
            <a:ext cx="5937300" cy="1688100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419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AutoNum type="arabicPeriod"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out where you are at.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AutoNum type="arabicPeriod"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Decide where you want to go. 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AutoNum type="arabicPeriod"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 a plan that will get there.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" name="Google Shape;128;p21"/>
          <p:cNvGraphicFramePr/>
          <p:nvPr/>
        </p:nvGraphicFramePr>
        <p:xfrm>
          <a:off x="272889" y="1142389"/>
          <a:ext cx="11299950" cy="4923300"/>
        </p:xfrm>
        <a:graphic>
          <a:graphicData uri="http://schemas.openxmlformats.org/drawingml/2006/table">
            <a:tbl>
              <a:tblPr>
                <a:noFill/>
                <a:tableStyleId>{0BC5BB26-B91D-43EA-A671-EEB978F57620}</a:tableStyleId>
              </a:tblPr>
              <a:tblGrid>
                <a:gridCol w="252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4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4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4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4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4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18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Trait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Weight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000"/>
                        <a:t>Percent with </a:t>
                      </a:r>
                      <a:br>
                        <a:rPr lang="en-US" sz="2000"/>
                      </a:br>
                      <a:r>
                        <a:rPr lang="en-US" sz="2000"/>
                        <a:t>undesirable </a:t>
                      </a:r>
                      <a:br>
                        <a:rPr lang="en-US" sz="2000"/>
                      </a:br>
                      <a:r>
                        <a:rPr lang="en-US" sz="2000"/>
                        <a:t>scores</a:t>
                      </a:r>
                      <a:endParaRPr sz="2800"/>
                    </a:p>
                  </a:txBody>
                  <a:tcPr marL="3800" marR="3800" marT="3800" marB="0" anchor="b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000"/>
                        <a:t>N with </a:t>
                      </a:r>
                      <a:br>
                        <a:rPr lang="en-US" sz="2000"/>
                      </a:br>
                      <a:r>
                        <a:rPr lang="en-US" sz="2000"/>
                        <a:t>undesirable </a:t>
                      </a:r>
                      <a:br>
                        <a:rPr lang="en-US" sz="2000"/>
                      </a:br>
                      <a:r>
                        <a:rPr lang="en-US" sz="2000"/>
                        <a:t>scores</a:t>
                      </a:r>
                      <a:endParaRPr sz="20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 </a:t>
                      </a:r>
                      <a:r>
                        <a:rPr lang="en-US" sz="2800"/>
                        <a:t>Total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Heritability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Skin issues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1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16.8%</a:t>
                      </a:r>
                      <a:endParaRPr sz="1400" u="none" strike="noStrike" cap="none"/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970</a:t>
                      </a:r>
                      <a:endParaRPr sz="1400" u="none" strike="noStrike" cap="none"/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5775</a:t>
                      </a:r>
                      <a:endParaRPr sz="1400" u="none" strike="noStrike" cap="none"/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0.34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9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Hip </a:t>
                      </a:r>
                      <a:r>
                        <a:rPr lang="en-US" sz="2800"/>
                        <a:t>quality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0.92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15.5%</a:t>
                      </a:r>
                      <a:endParaRPr sz="1400" u="none" strike="noStrike" cap="none"/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1146</a:t>
                      </a:r>
                      <a:endParaRPr sz="1400" u="none" strike="noStrike" cap="none"/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7389</a:t>
                      </a:r>
                      <a:endParaRPr sz="1400" u="none" strike="noStrike" cap="none"/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0.45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Activated (stress)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0.62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10.5%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266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2537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0.17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1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Inhibited (stress)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0.61</a:t>
                      </a:r>
                      <a:endParaRPr sz="1400" u="none" strike="noStrike" cap="none"/>
                    </a:p>
                  </a:txBody>
                  <a:tcPr marL="3800" marR="3800" marT="3800" marB="0" anchor="b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10.3%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260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2527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0.10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B</a:t>
                      </a:r>
                      <a:r>
                        <a:rPr lang="en-US" sz="2800"/>
                        <a:t>ody Sensitivity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0.54</a:t>
                      </a:r>
                      <a:endParaRPr sz="1400" u="none" strike="noStrike" cap="none"/>
                    </a:p>
                  </a:txBody>
                  <a:tcPr marL="3800" marR="3800" marT="3800" marB="0" anchor="b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9.1%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229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2514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0.12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Dog Distraction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0. 54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A8D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9.1%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225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2472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0.08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Noise Reaction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0.30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5.1%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128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2532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0.11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8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Elbow quality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0.11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1.9%</a:t>
                      </a:r>
                      <a:endParaRPr sz="1400" u="none" strike="noStrike" cap="none"/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130</a:t>
                      </a:r>
                      <a:endParaRPr sz="1400" u="none" strike="noStrike" cap="none"/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6817</a:t>
                      </a:r>
                      <a:endParaRPr sz="1400" u="none" strike="noStrike" cap="none"/>
                    </a:p>
                  </a:txBody>
                  <a:tcPr marL="3800" marR="3800" marT="380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u="none" strike="noStrike" cap="none"/>
                        <a:t>0.28</a:t>
                      </a:r>
                      <a:endParaRPr sz="2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00" marR="3800" marT="38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29" name="Google Shape;129;p21"/>
          <p:cNvSpPr txBox="1"/>
          <p:nvPr/>
        </p:nvSpPr>
        <p:spPr>
          <a:xfrm>
            <a:off x="385500" y="108976"/>
            <a:ext cx="11421000" cy="6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 frequent reasons LRs are unable to work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1"/>
          <p:cNvSpPr/>
          <p:nvPr/>
        </p:nvSpPr>
        <p:spPr>
          <a:xfrm>
            <a:off x="2799600" y="1174800"/>
            <a:ext cx="1733700" cy="4858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21"/>
          <p:cNvSpPr/>
          <p:nvPr/>
        </p:nvSpPr>
        <p:spPr>
          <a:xfrm>
            <a:off x="2808200" y="1174800"/>
            <a:ext cx="3500700" cy="4858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g23726f22c1d_0_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0975" y="1339200"/>
            <a:ext cx="6266150" cy="417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g23726f22c1d_0_25"/>
          <p:cNvSpPr txBox="1"/>
          <p:nvPr/>
        </p:nvSpPr>
        <p:spPr>
          <a:xfrm>
            <a:off x="2161300" y="461300"/>
            <a:ext cx="73140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Calibri"/>
                <a:ea typeface="Calibri"/>
                <a:cs typeface="Calibri"/>
                <a:sym typeface="Calibri"/>
              </a:rPr>
              <a:t>Networks of Data Sources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g23726f22c1d_0_25"/>
          <p:cNvSpPr txBox="1"/>
          <p:nvPr/>
        </p:nvSpPr>
        <p:spPr>
          <a:xfrm>
            <a:off x="7026375" y="1741675"/>
            <a:ext cx="46833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Data come from 3 primary sources: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Pedigree relationships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g23726f22c1d_0_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5350" y="546250"/>
            <a:ext cx="9153226" cy="335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23726f22c1d_0_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83225" y="3558700"/>
            <a:ext cx="9486900" cy="304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g23726f22c1d_0_32"/>
          <p:cNvSpPr txBox="1">
            <a:spLocks noGrp="1"/>
          </p:cNvSpPr>
          <p:nvPr>
            <p:ph type="title"/>
          </p:nvPr>
        </p:nvSpPr>
        <p:spPr>
          <a:xfrm>
            <a:off x="3783900" y="70550"/>
            <a:ext cx="4555800" cy="99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Pedigree Relationships</a:t>
            </a:r>
            <a:endParaRPr sz="3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g23305be5a8e_0_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61200" y="752400"/>
            <a:ext cx="9153226" cy="335435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g23305be5a8e_0_13"/>
          <p:cNvSpPr txBox="1">
            <a:spLocks noGrp="1"/>
          </p:cNvSpPr>
          <p:nvPr>
            <p:ph type="title" idx="4294967295"/>
          </p:nvPr>
        </p:nvSpPr>
        <p:spPr>
          <a:xfrm>
            <a:off x="3783900" y="70550"/>
            <a:ext cx="4555800" cy="99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Phenotypic Data</a:t>
            </a:r>
            <a:endParaRPr sz="3600"/>
          </a:p>
        </p:txBody>
      </p:sp>
      <p:pic>
        <p:nvPicPr>
          <p:cNvPr id="155" name="Google Shape;155;g23305be5a8e_0_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01725" y="3702750"/>
            <a:ext cx="9213550" cy="2880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1237</TotalTime>
  <Words>407</Words>
  <Application>Microsoft Macintosh PowerPoint</Application>
  <PresentationFormat>Widescreen</PresentationFormat>
  <Paragraphs>166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Overall Selection Index</vt:lpstr>
      <vt:lpstr>PowerPoint Presentation</vt:lpstr>
      <vt:lpstr>PowerPoint Presentation</vt:lpstr>
      <vt:lpstr>Convert data into INFORMATION</vt:lpstr>
      <vt:lpstr>Breeding Goals / Breeding Plan</vt:lpstr>
      <vt:lpstr>PowerPoint Presentation</vt:lpstr>
      <vt:lpstr>PowerPoint Presentation</vt:lpstr>
      <vt:lpstr>Pedigree Relationships</vt:lpstr>
      <vt:lpstr>Phenotypic Data</vt:lpstr>
      <vt:lpstr>Phenotypic Correlation Matrix</vt:lpstr>
      <vt:lpstr>Black Box EBV Calculator</vt:lpstr>
      <vt:lpstr>Estimated Breeding Values</vt:lpstr>
      <vt:lpstr>Genotypic Correlation Matrix</vt:lpstr>
      <vt:lpstr>PowerPoint Presentation</vt:lpstr>
      <vt:lpstr>Selection Index Theory</vt:lpstr>
      <vt:lpstr>Overall Index Ranking</vt:lpstr>
      <vt:lpstr>Thank you!   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Overall Selection Index</dc:title>
  <dc:creator>Jane Russenberger</dc:creator>
  <cp:lastModifiedBy>Eldin Leighton</cp:lastModifiedBy>
  <cp:revision>4</cp:revision>
  <dcterms:created xsi:type="dcterms:W3CDTF">2022-10-25T08:43:54Z</dcterms:created>
  <dcterms:modified xsi:type="dcterms:W3CDTF">2023-04-29T13:25:11Z</dcterms:modified>
</cp:coreProperties>
</file>