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3.xml"/>
  <Override ContentType="application/vnd.openxmlformats-officedocument.themeOverride+xml" PartName="/ppt/theme/themeOverride2.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embeddedFontLs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hYp/bM+O6uJqGC+pOrcwkL5QaB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B3D84FE-69B5-46D7-B03E-432078BC868E}">
  <a:tblStyle styleId="{AB3D84FE-69B5-46D7-B03E-432078BC868E}"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9EC"/>
          </a:solidFill>
        </a:fill>
      </a:tcStyle>
    </a:wholeTbl>
    <a:band1H>
      <a:tcTxStyle/>
      <a:tcStyle>
        <a:fill>
          <a:solidFill>
            <a:srgbClr val="FFF2D7"/>
          </a:solidFill>
        </a:fill>
      </a:tcStyle>
    </a:band1H>
    <a:band2H>
      <a:tcTxStyle/>
    </a:band2H>
    <a:band1V>
      <a:tcTxStyle/>
      <a:tcStyle>
        <a:fill>
          <a:solidFill>
            <a:srgbClr val="FFF2D7"/>
          </a:solidFill>
        </a:fill>
      </a:tcStyle>
    </a:band1V>
    <a:band2V>
      <a:tcTxStyle/>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348B037A-26ED-4F04-B99A-3F1E8BE67291}"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OpenSans-regular.fntdata"/><Relationship Id="rId13" Type="http://schemas.openxmlformats.org/officeDocument/2006/relationships/slide" Target="slides/slide7.xml"/><Relationship Id="rId35" Type="http://schemas.openxmlformats.org/officeDocument/2006/relationships/font" Target="fonts/OpenSans-boldItalic.fntdata"/><Relationship Id="rId12" Type="http://schemas.openxmlformats.org/officeDocument/2006/relationships/slide" Target="slides/slide6.xml"/><Relationship Id="rId34"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https://guidedogs-my.sharepoint.com/personal/nbcu160_guidedogs_org_uk/Documents/GD%20Research/semen%20quality/analysis_log_Nov2022data.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2.xml"/><Relationship Id="rId4"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themeOverride" Target="../theme/themeOverride1.xml"/><Relationship Id="rId4" Type="http://schemas.openxmlformats.org/officeDocument/2006/relationships/package" Target="../embeddings/Microsoft_Excel_Sheet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themeOverride" Target="../theme/themeOverride3.xml"/><Relationship Id="rId4"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rgbClr val="000000"/>
                </a:solidFill>
                <a:latin typeface="+mn-lt"/>
                <a:ea typeface="+mn-ea"/>
                <a:cs typeface="+mn-cs"/>
              </a:defRPr>
            </a:pPr>
            <a:r>
              <a:rPr lang="en-GB" sz="1100" baseline="0">
                <a:solidFill>
                  <a:srgbClr val="000000"/>
                </a:solidFill>
              </a:rPr>
              <a:t>Distribution of nsamples per dog</a:t>
            </a:r>
          </a:p>
        </c:rich>
      </c:tx>
      <c:overlay val="0"/>
      <c:spPr>
        <a:noFill/>
        <a:ln>
          <a:noFill/>
        </a:ln>
        <a:effectLst/>
      </c:spPr>
      <c:txPr>
        <a:bodyPr rot="0" spcFirstLastPara="1" vertOverflow="ellipsis" vert="horz" wrap="square" anchor="ctr" anchorCtr="1"/>
        <a:lstStyle/>
        <a:p>
          <a:pPr>
            <a:defRPr sz="110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2B5B"/>
            </a:solidFill>
            <a:ln>
              <a:noFill/>
            </a:ln>
            <a:effectLst/>
          </c:spPr>
          <c:invertIfNegative val="0"/>
          <c:val>
            <c:numRef>
              <c:f>'all data'!$Q$6:$Q$46</c:f>
              <c:numCache>
                <c:formatCode>General</c:formatCode>
                <c:ptCount val="41"/>
                <c:pt idx="0">
                  <c:v>56</c:v>
                </c:pt>
                <c:pt idx="1">
                  <c:v>32</c:v>
                </c:pt>
                <c:pt idx="2">
                  <c:v>18</c:v>
                </c:pt>
                <c:pt idx="3">
                  <c:v>14</c:v>
                </c:pt>
                <c:pt idx="4">
                  <c:v>19</c:v>
                </c:pt>
                <c:pt idx="5">
                  <c:v>20</c:v>
                </c:pt>
                <c:pt idx="6">
                  <c:v>23</c:v>
                </c:pt>
                <c:pt idx="7">
                  <c:v>23</c:v>
                </c:pt>
                <c:pt idx="8">
                  <c:v>26</c:v>
                </c:pt>
                <c:pt idx="9">
                  <c:v>19</c:v>
                </c:pt>
                <c:pt idx="10">
                  <c:v>19</c:v>
                </c:pt>
                <c:pt idx="11">
                  <c:v>14</c:v>
                </c:pt>
                <c:pt idx="12">
                  <c:v>18</c:v>
                </c:pt>
                <c:pt idx="13">
                  <c:v>20</c:v>
                </c:pt>
                <c:pt idx="14">
                  <c:v>20</c:v>
                </c:pt>
                <c:pt idx="15">
                  <c:v>19</c:v>
                </c:pt>
                <c:pt idx="16">
                  <c:v>15</c:v>
                </c:pt>
                <c:pt idx="17">
                  <c:v>7</c:v>
                </c:pt>
                <c:pt idx="18">
                  <c:v>7</c:v>
                </c:pt>
                <c:pt idx="19">
                  <c:v>11</c:v>
                </c:pt>
                <c:pt idx="20">
                  <c:v>4</c:v>
                </c:pt>
                <c:pt idx="21">
                  <c:v>3</c:v>
                </c:pt>
                <c:pt idx="22">
                  <c:v>4</c:v>
                </c:pt>
                <c:pt idx="23">
                  <c:v>4</c:v>
                </c:pt>
                <c:pt idx="24">
                  <c:v>1</c:v>
                </c:pt>
                <c:pt idx="25">
                  <c:v>3</c:v>
                </c:pt>
                <c:pt idx="26">
                  <c:v>1</c:v>
                </c:pt>
                <c:pt idx="27">
                  <c:v>1</c:v>
                </c:pt>
                <c:pt idx="28">
                  <c:v>0</c:v>
                </c:pt>
                <c:pt idx="29">
                  <c:v>0</c:v>
                </c:pt>
                <c:pt idx="30">
                  <c:v>0</c:v>
                </c:pt>
                <c:pt idx="31">
                  <c:v>0</c:v>
                </c:pt>
                <c:pt idx="32">
                  <c:v>0</c:v>
                </c:pt>
                <c:pt idx="33">
                  <c:v>0</c:v>
                </c:pt>
                <c:pt idx="34">
                  <c:v>0</c:v>
                </c:pt>
                <c:pt idx="35">
                  <c:v>0</c:v>
                </c:pt>
                <c:pt idx="36">
                  <c:v>0</c:v>
                </c:pt>
                <c:pt idx="37">
                  <c:v>1</c:v>
                </c:pt>
                <c:pt idx="38">
                  <c:v>0</c:v>
                </c:pt>
                <c:pt idx="39">
                  <c:v>0</c:v>
                </c:pt>
                <c:pt idx="40">
                  <c:v>1</c:v>
                </c:pt>
              </c:numCache>
            </c:numRef>
          </c:val>
          <c:extLst>
            <c:ext xmlns:c16="http://schemas.microsoft.com/office/drawing/2014/chart" uri="{C3380CC4-5D6E-409C-BE32-E72D297353CC}">
              <c16:uniqueId val="{00000000-44DE-4433-A886-F791B3833659}"/>
            </c:ext>
          </c:extLst>
        </c:ser>
        <c:dLbls>
          <c:showLegendKey val="0"/>
          <c:showVal val="0"/>
          <c:showCatName val="0"/>
          <c:showSerName val="0"/>
          <c:showPercent val="0"/>
          <c:showBubbleSize val="0"/>
        </c:dLbls>
        <c:gapWidth val="219"/>
        <c:overlap val="-27"/>
        <c:axId val="268699376"/>
        <c:axId val="268700624"/>
      </c:barChart>
      <c:catAx>
        <c:axId val="268699376"/>
        <c:scaling>
          <c:orientation val="minMax"/>
        </c:scaling>
        <c:delete val="0"/>
        <c:axPos val="b"/>
        <c:title>
          <c:tx>
            <c:rich>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r>
                  <a:rPr lang="en-GB" baseline="0">
                    <a:solidFill>
                      <a:srgbClr val="000000"/>
                    </a:solidFill>
                  </a:rPr>
                  <a:t>nsamples</a:t>
                </a:r>
              </a:p>
            </c:rich>
          </c:tx>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title>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en-US"/>
          </a:p>
        </c:txPr>
        <c:crossAx val="268700624"/>
        <c:crosses val="autoZero"/>
        <c:auto val="1"/>
        <c:lblAlgn val="ctr"/>
        <c:lblOffset val="100"/>
        <c:tickLblSkip val="2"/>
        <c:tickMarkSkip val="2"/>
        <c:noMultiLvlLbl val="0"/>
      </c:catAx>
      <c:valAx>
        <c:axId val="268700624"/>
        <c:scaling>
          <c:orientation val="minMax"/>
        </c:scaling>
        <c:delete val="0"/>
        <c:axPos val="l"/>
        <c:majorGridlines>
          <c:spPr>
            <a:ln w="9525" cap="flat" cmpd="sng" algn="ctr">
              <a:solidFill>
                <a:srgbClr val="00000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26869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0000"/>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aseline="0"/>
              <a:t>mean TNLS (%)</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45950869930206328"/>
                  <c:y val="4.338864216367417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'trend over yoc'!$A$23:$A$32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'trend over yoc'!$L$23:$L$32</c:f>
              <c:numCache>
                <c:formatCode>0.00</c:formatCode>
                <c:ptCount val="10"/>
                <c:pt idx="0">
                  <c:v>71.684210526315795</c:v>
                </c:pt>
                <c:pt idx="1">
                  <c:v>75.086206896551701</c:v>
                </c:pt>
                <c:pt idx="2">
                  <c:v>74.719806763285007</c:v>
                </c:pt>
                <c:pt idx="3">
                  <c:v>72.9305555555556</c:v>
                </c:pt>
                <c:pt idx="4">
                  <c:v>76.995412844036693</c:v>
                </c:pt>
                <c:pt idx="5">
                  <c:v>70.59765625</c:v>
                </c:pt>
                <c:pt idx="6">
                  <c:v>73.5601659751037</c:v>
                </c:pt>
                <c:pt idx="7">
                  <c:v>71.597014925373102</c:v>
                </c:pt>
                <c:pt idx="8">
                  <c:v>67.1216216216216</c:v>
                </c:pt>
                <c:pt idx="9">
                  <c:v>69.6576086956522</c:v>
                </c:pt>
              </c:numCache>
            </c:numRef>
          </c:yVal>
          <c:smooth val="0"/>
          <c:extLst>
            <c:ext xmlns:c16="http://schemas.microsoft.com/office/drawing/2014/chart" uri="{C3380CC4-5D6E-409C-BE32-E72D297353CC}">
              <c16:uniqueId val="{00000001-B786-4FE5-9ABC-DA5A7DF8F8B3}"/>
            </c:ext>
          </c:extLst>
        </c:ser>
        <c:dLbls>
          <c:showLegendKey val="0"/>
          <c:showVal val="0"/>
          <c:showCatName val="0"/>
          <c:showSerName val="0"/>
          <c:showPercent val="0"/>
          <c:showBubbleSize val="0"/>
        </c:dLbls>
        <c:axId val="208834016"/>
        <c:axId val="208834432"/>
      </c:scatterChart>
      <c:valAx>
        <c:axId val="208834016"/>
        <c:scaling>
          <c:orientation val="minMax"/>
          <c:max val="2020"/>
          <c:min val="20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34432"/>
        <c:crosses val="autoZero"/>
        <c:crossBetween val="midCat"/>
      </c:valAx>
      <c:valAx>
        <c:axId val="208834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340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aseline="0"/>
              <a:t>mean TNLS (%)</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'trend over yoc'!$A$9:$A$32</c:f>
              <c:numCache>
                <c:formatCode>General</c:formatCod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xVal>
          <c:yVal>
            <c:numRef>
              <c:f>'trend over yoc'!$L$9:$L$32</c:f>
              <c:numCache>
                <c:formatCode>0.00</c:formatCode>
                <c:ptCount val="24"/>
                <c:pt idx="0">
                  <c:v>87.623655913978496</c:v>
                </c:pt>
                <c:pt idx="1">
                  <c:v>83.455555555555506</c:v>
                </c:pt>
                <c:pt idx="2">
                  <c:v>61.573643410852704</c:v>
                </c:pt>
                <c:pt idx="3">
                  <c:v>64.886792452830207</c:v>
                </c:pt>
                <c:pt idx="4">
                  <c:v>68.233009708737896</c:v>
                </c:pt>
                <c:pt idx="5">
                  <c:v>72.346938775510196</c:v>
                </c:pt>
                <c:pt idx="6">
                  <c:v>76.8125</c:v>
                </c:pt>
                <c:pt idx="7">
                  <c:v>70.675324675324703</c:v>
                </c:pt>
                <c:pt idx="8">
                  <c:v>65.691176470588204</c:v>
                </c:pt>
                <c:pt idx="9">
                  <c:v>64.1111111111111</c:v>
                </c:pt>
                <c:pt idx="10">
                  <c:v>65.609756097561004</c:v>
                </c:pt>
                <c:pt idx="11">
                  <c:v>63.970588235294102</c:v>
                </c:pt>
                <c:pt idx="12">
                  <c:v>61.605633802816897</c:v>
                </c:pt>
                <c:pt idx="13">
                  <c:v>69.460465116279096</c:v>
                </c:pt>
                <c:pt idx="14">
                  <c:v>71.684210526315795</c:v>
                </c:pt>
                <c:pt idx="15">
                  <c:v>75.086206896551701</c:v>
                </c:pt>
                <c:pt idx="16">
                  <c:v>74.719806763285007</c:v>
                </c:pt>
                <c:pt idx="17">
                  <c:v>72.9305555555556</c:v>
                </c:pt>
                <c:pt idx="18">
                  <c:v>76.995412844036693</c:v>
                </c:pt>
                <c:pt idx="19">
                  <c:v>70.59765625</c:v>
                </c:pt>
                <c:pt idx="20">
                  <c:v>73.5601659751037</c:v>
                </c:pt>
                <c:pt idx="21">
                  <c:v>71.597014925373102</c:v>
                </c:pt>
                <c:pt idx="22">
                  <c:v>67.1216216216216</c:v>
                </c:pt>
                <c:pt idx="23">
                  <c:v>69.6576086956522</c:v>
                </c:pt>
              </c:numCache>
            </c:numRef>
          </c:yVal>
          <c:smooth val="0"/>
          <c:extLst>
            <c:ext xmlns:c16="http://schemas.microsoft.com/office/drawing/2014/chart" uri="{C3380CC4-5D6E-409C-BE32-E72D297353CC}">
              <c16:uniqueId val="{00000000-91D0-4FD8-BCF2-AD01BA551FA5}"/>
            </c:ext>
          </c:extLst>
        </c:ser>
        <c:dLbls>
          <c:showLegendKey val="0"/>
          <c:showVal val="0"/>
          <c:showCatName val="0"/>
          <c:showSerName val="0"/>
          <c:showPercent val="0"/>
          <c:showBubbleSize val="0"/>
        </c:dLbls>
        <c:axId val="208834016"/>
        <c:axId val="208834432"/>
      </c:scatterChart>
      <c:valAx>
        <c:axId val="208834016"/>
        <c:scaling>
          <c:orientation val="minMax"/>
          <c:max val="2020"/>
          <c:min val="199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34432"/>
        <c:crosses val="autoZero"/>
        <c:crossBetween val="midCat"/>
      </c:valAx>
      <c:valAx>
        <c:axId val="208834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340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aseline="0"/>
              <a:t>mean %TNLS per yr of collection in GR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v>1996-2021</c:v>
          </c:tx>
          <c:spPr>
            <a:ln w="28575" cap="rnd">
              <a:solidFill>
                <a:schemeClr val="accent6">
                  <a:lumMod val="50000"/>
                </a:schemeClr>
              </a:solidFill>
              <a:round/>
            </a:ln>
            <a:effectLst/>
          </c:spPr>
          <c:marker>
            <c:symbol val="circle"/>
            <c:size val="5"/>
            <c:spPr>
              <a:solidFill>
                <a:schemeClr val="accent6">
                  <a:lumMod val="75000"/>
                </a:schemeClr>
              </a:solidFill>
              <a:ln w="9525">
                <a:solidFill>
                  <a:schemeClr val="accent6">
                    <a:lumMod val="50000"/>
                  </a:schemeClr>
                </a:solidFill>
              </a:ln>
              <a:effectLst/>
            </c:spPr>
          </c:marker>
          <c:trendline>
            <c:spPr>
              <a:ln w="25400" cap="rnd">
                <a:solidFill>
                  <a:schemeClr val="accent6">
                    <a:lumMod val="50000"/>
                  </a:schemeClr>
                </a:solidFill>
                <a:prstDash val="sysDot"/>
              </a:ln>
              <a:effectLst/>
            </c:spPr>
            <c:trendlineType val="linear"/>
            <c:dispRSqr val="1"/>
            <c:dispEq val="1"/>
            <c:trendlineLbl>
              <c:layout>
                <c:manualLayout>
                  <c:x val="-0.65519241069908141"/>
                  <c:y val="9.6418481139892154E-2"/>
                </c:manualLayout>
              </c:layout>
              <c:tx>
                <c:rich>
                  <a:bodyPr rot="0" spcFirstLastPara="1" vertOverflow="ellipsis" vert="horz" wrap="square" anchor="ctr" anchorCtr="1"/>
                  <a:lstStyle/>
                  <a:p>
                    <a:pPr>
                      <a:defRPr sz="1200" b="0" i="0" u="none" strike="noStrike" kern="1200" baseline="0">
                        <a:solidFill>
                          <a:schemeClr val="accent6">
                            <a:lumMod val="50000"/>
                          </a:schemeClr>
                        </a:solidFill>
                        <a:latin typeface="+mn-lt"/>
                        <a:ea typeface="+mn-ea"/>
                        <a:cs typeface="+mn-cs"/>
                      </a:defRPr>
                    </a:pPr>
                    <a:r>
                      <a:rPr lang="en-US" sz="1200" baseline="0" dirty="0">
                        <a:solidFill>
                          <a:schemeClr val="accent6">
                            <a:lumMod val="50000"/>
                          </a:schemeClr>
                        </a:solidFill>
                      </a:rPr>
                      <a:t>b = -0.1718</a:t>
                    </a:r>
                    <a:br>
                      <a:rPr lang="en-US" sz="1200" baseline="0" dirty="0">
                        <a:solidFill>
                          <a:schemeClr val="accent6">
                            <a:lumMod val="50000"/>
                          </a:schemeClr>
                        </a:solidFill>
                      </a:rPr>
                    </a:br>
                    <a:r>
                      <a:rPr lang="en-US" sz="1200" baseline="0" dirty="0">
                        <a:solidFill>
                          <a:schemeClr val="accent6">
                            <a:lumMod val="50000"/>
                          </a:schemeClr>
                        </a:solidFill>
                      </a:rPr>
                      <a:t>R² = 0.0599</a:t>
                    </a:r>
                  </a:p>
                  <a:p>
                    <a:pPr>
                      <a:defRPr sz="1200">
                        <a:solidFill>
                          <a:schemeClr val="accent6">
                            <a:lumMod val="50000"/>
                          </a:schemeClr>
                        </a:solidFill>
                      </a:defRPr>
                    </a:pPr>
                    <a:r>
                      <a:rPr lang="en-US" sz="1200" baseline="0" dirty="0">
                        <a:solidFill>
                          <a:schemeClr val="accent6">
                            <a:lumMod val="50000"/>
                          </a:schemeClr>
                        </a:solidFill>
                      </a:rPr>
                      <a:t>P = 0.23</a:t>
                    </a:r>
                  </a:p>
                </c:rich>
              </c:tx>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accent6">
                          <a:lumMod val="50000"/>
                        </a:schemeClr>
                      </a:solidFill>
                      <a:latin typeface="+mn-lt"/>
                      <a:ea typeface="+mn-ea"/>
                      <a:cs typeface="+mn-cs"/>
                    </a:defRPr>
                  </a:pPr>
                  <a:endParaRPr lang="en-US"/>
                </a:p>
              </c:txPr>
            </c:trendlineLbl>
          </c:trendline>
          <c:val>
            <c:numRef>
              <c:f>'across breeds1'!$B$125:$B$150</c:f>
              <c:numCache>
                <c:formatCode>General</c:formatCode>
                <c:ptCount val="26"/>
                <c:pt idx="0">
                  <c:v>83.133330000000001</c:v>
                </c:pt>
                <c:pt idx="1">
                  <c:v>74.925929999999994</c:v>
                </c:pt>
                <c:pt idx="2">
                  <c:v>60.930230000000002</c:v>
                </c:pt>
                <c:pt idx="3">
                  <c:v>62.13514</c:v>
                </c:pt>
                <c:pt idx="4">
                  <c:v>71.906980000000004</c:v>
                </c:pt>
                <c:pt idx="5">
                  <c:v>68.224999999999994</c:v>
                </c:pt>
                <c:pt idx="6">
                  <c:v>76.2</c:v>
                </c:pt>
                <c:pt idx="7">
                  <c:v>73.606059999999999</c:v>
                </c:pt>
                <c:pt idx="8">
                  <c:v>65.233329999999995</c:v>
                </c:pt>
                <c:pt idx="9">
                  <c:v>69.28125</c:v>
                </c:pt>
                <c:pt idx="10">
                  <c:v>67.655169999999998</c:v>
                </c:pt>
                <c:pt idx="11">
                  <c:v>66.916669999999996</c:v>
                </c:pt>
                <c:pt idx="12">
                  <c:v>58.5</c:v>
                </c:pt>
                <c:pt idx="13">
                  <c:v>66.207790000000003</c:v>
                </c:pt>
                <c:pt idx="14">
                  <c:v>70.885710000000003</c:v>
                </c:pt>
                <c:pt idx="15">
                  <c:v>70.982460000000003</c:v>
                </c:pt>
                <c:pt idx="16">
                  <c:v>74.602940000000004</c:v>
                </c:pt>
                <c:pt idx="17">
                  <c:v>69.717389999999995</c:v>
                </c:pt>
                <c:pt idx="18">
                  <c:v>72.605260000000001</c:v>
                </c:pt>
                <c:pt idx="19">
                  <c:v>66.018020000000007</c:v>
                </c:pt>
                <c:pt idx="20">
                  <c:v>69.601939999999999</c:v>
                </c:pt>
                <c:pt idx="21">
                  <c:v>71.684780000000003</c:v>
                </c:pt>
                <c:pt idx="22">
                  <c:v>64.039469999999994</c:v>
                </c:pt>
                <c:pt idx="23">
                  <c:v>61.466670000000001</c:v>
                </c:pt>
                <c:pt idx="24">
                  <c:v>67.2</c:v>
                </c:pt>
                <c:pt idx="25">
                  <c:v>68.75</c:v>
                </c:pt>
              </c:numCache>
            </c:numRef>
          </c:val>
          <c:smooth val="0"/>
          <c:extLst>
            <c:ext xmlns:c16="http://schemas.microsoft.com/office/drawing/2014/chart" uri="{C3380CC4-5D6E-409C-BE32-E72D297353CC}">
              <c16:uniqueId val="{00000001-1CFC-4FAF-961C-3F9400587AA0}"/>
            </c:ext>
          </c:extLst>
        </c:ser>
        <c:ser>
          <c:idx val="0"/>
          <c:order val="1"/>
          <c:tx>
            <c:v>2007-21</c:v>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25400" cap="rnd">
                <a:solidFill>
                  <a:schemeClr val="accent1"/>
                </a:solidFill>
                <a:prstDash val="sysDot"/>
              </a:ln>
              <a:effectLst/>
            </c:spPr>
            <c:trendlineType val="linear"/>
            <c:dispRSqr val="1"/>
            <c:dispEq val="1"/>
            <c:trendlineLbl>
              <c:layout>
                <c:manualLayout>
                  <c:x val="-0.31408101405345823"/>
                  <c:y val="0.11563208867035221"/>
                </c:manualLayout>
              </c:layout>
              <c:tx>
                <c:rich>
                  <a:bodyPr rot="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r>
                      <a:rPr lang="en-US" sz="1200" baseline="0" dirty="0">
                        <a:solidFill>
                          <a:schemeClr val="accent1">
                            <a:lumMod val="75000"/>
                          </a:schemeClr>
                        </a:solidFill>
                      </a:rPr>
                      <a:t>b = 0.0084</a:t>
                    </a:r>
                    <a:br>
                      <a:rPr lang="en-US" sz="1200" baseline="0" dirty="0">
                        <a:solidFill>
                          <a:schemeClr val="accent1">
                            <a:lumMod val="75000"/>
                          </a:schemeClr>
                        </a:solidFill>
                      </a:rPr>
                    </a:br>
                    <a:r>
                      <a:rPr lang="en-US" sz="1200" baseline="0" dirty="0">
                        <a:solidFill>
                          <a:schemeClr val="accent1">
                            <a:lumMod val="75000"/>
                          </a:schemeClr>
                        </a:solidFill>
                      </a:rPr>
                      <a:t>R² = 8E-05</a:t>
                    </a:r>
                  </a:p>
                  <a:p>
                    <a:pPr>
                      <a:defRPr sz="1200">
                        <a:solidFill>
                          <a:schemeClr val="accent1">
                            <a:lumMod val="75000"/>
                          </a:schemeClr>
                        </a:solidFill>
                      </a:defRPr>
                    </a:pPr>
                    <a:r>
                      <a:rPr lang="en-US" sz="1200" baseline="0" dirty="0">
                        <a:solidFill>
                          <a:schemeClr val="accent1">
                            <a:lumMod val="75000"/>
                          </a:schemeClr>
                        </a:solidFill>
                      </a:rPr>
                      <a:t>P = 0.975</a:t>
                    </a:r>
                  </a:p>
                </c:rich>
              </c:tx>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en-US"/>
                </a:p>
              </c:txPr>
            </c:trendlineLbl>
          </c:trendline>
          <c:cat>
            <c:numRef>
              <c:f>'across breeds1'!$A$125:$A$150</c:f>
              <c:numCache>
                <c:formatCode>General</c:formatCod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numCache>
            </c:numRef>
          </c:cat>
          <c:val>
            <c:numRef>
              <c:f>'across breeds1'!$C$125:$C$150</c:f>
              <c:numCache>
                <c:formatCode>General</c:formatCode>
                <c:ptCount val="26"/>
                <c:pt idx="11" formatCode="0.000">
                  <c:v>66.916669999999996</c:v>
                </c:pt>
                <c:pt idx="12" formatCode="0.000">
                  <c:v>58.5</c:v>
                </c:pt>
                <c:pt idx="13" formatCode="0.000">
                  <c:v>66.207790000000003</c:v>
                </c:pt>
                <c:pt idx="14" formatCode="0.000">
                  <c:v>70.885710000000003</c:v>
                </c:pt>
                <c:pt idx="15" formatCode="0.000">
                  <c:v>70.982460000000003</c:v>
                </c:pt>
                <c:pt idx="16" formatCode="0.000">
                  <c:v>74.602940000000004</c:v>
                </c:pt>
                <c:pt idx="17" formatCode="0.000">
                  <c:v>69.717389999999995</c:v>
                </c:pt>
                <c:pt idx="18" formatCode="0.000">
                  <c:v>72.605260000000001</c:v>
                </c:pt>
                <c:pt idx="19" formatCode="0.000">
                  <c:v>66.018020000000007</c:v>
                </c:pt>
                <c:pt idx="20" formatCode="0.000">
                  <c:v>69.601939999999999</c:v>
                </c:pt>
                <c:pt idx="21" formatCode="0.000">
                  <c:v>71.684780000000003</c:v>
                </c:pt>
                <c:pt idx="22" formatCode="0.000">
                  <c:v>64.039469999999994</c:v>
                </c:pt>
                <c:pt idx="23" formatCode="0.000">
                  <c:v>61.466670000000001</c:v>
                </c:pt>
                <c:pt idx="24" formatCode="0.000">
                  <c:v>67.2</c:v>
                </c:pt>
                <c:pt idx="25" formatCode="0.000">
                  <c:v>68.75</c:v>
                </c:pt>
              </c:numCache>
            </c:numRef>
          </c:val>
          <c:smooth val="0"/>
          <c:extLst>
            <c:ext xmlns:c16="http://schemas.microsoft.com/office/drawing/2014/chart" uri="{C3380CC4-5D6E-409C-BE32-E72D297353CC}">
              <c16:uniqueId val="{00000003-1CFC-4FAF-961C-3F9400587AA0}"/>
            </c:ext>
          </c:extLst>
        </c:ser>
        <c:ser>
          <c:idx val="1"/>
          <c:order val="2"/>
          <c:tx>
            <c:v>2010-19</c:v>
          </c:tx>
          <c:spPr>
            <a:ln w="28575" cap="rnd">
              <a:solidFill>
                <a:schemeClr val="accent2"/>
              </a:solidFill>
              <a:round/>
            </a:ln>
            <a:effectLst/>
          </c:spPr>
          <c:marker>
            <c:symbol val="circle"/>
            <c:size val="5"/>
            <c:spPr>
              <a:solidFill>
                <a:schemeClr val="accent2"/>
              </a:solidFill>
              <a:ln w="9525">
                <a:solidFill>
                  <a:schemeClr val="accent2"/>
                </a:solidFill>
              </a:ln>
              <a:effectLst/>
            </c:spPr>
          </c:marker>
          <c:trendline>
            <c:spPr>
              <a:ln w="25400" cap="rnd">
                <a:solidFill>
                  <a:schemeClr val="accent2"/>
                </a:solidFill>
                <a:prstDash val="sysDot"/>
              </a:ln>
              <a:effectLst/>
            </c:spPr>
            <c:trendlineType val="linear"/>
            <c:dispRSqr val="1"/>
            <c:dispEq val="1"/>
            <c:trendlineLbl>
              <c:layout>
                <c:manualLayout>
                  <c:x val="-0.23368882380078076"/>
                  <c:y val="-0.31215159397454528"/>
                </c:manualLayout>
              </c:layout>
              <c:tx>
                <c:rich>
                  <a:bodyPr rot="0" spcFirstLastPara="1" vertOverflow="ellipsis" vert="horz" wrap="square" anchor="ctr" anchorCtr="1"/>
                  <a:lstStyle/>
                  <a:p>
                    <a:pPr>
                      <a:defRPr sz="1200" b="0" i="0" u="none" strike="noStrike" kern="1200" baseline="0">
                        <a:solidFill>
                          <a:schemeClr val="accent2"/>
                        </a:solidFill>
                        <a:latin typeface="+mn-lt"/>
                        <a:ea typeface="+mn-ea"/>
                        <a:cs typeface="+mn-cs"/>
                      </a:defRPr>
                    </a:pPr>
                    <a:r>
                      <a:rPr lang="en-US" sz="1200" baseline="0" dirty="0">
                        <a:solidFill>
                          <a:schemeClr val="accent2"/>
                        </a:solidFill>
                      </a:rPr>
                      <a:t>b = -0.94</a:t>
                    </a:r>
                    <a:br>
                      <a:rPr lang="en-US" sz="1200" baseline="0" dirty="0">
                        <a:solidFill>
                          <a:schemeClr val="accent2"/>
                        </a:solidFill>
                      </a:rPr>
                    </a:br>
                    <a:r>
                      <a:rPr lang="en-US" sz="1200" baseline="0" dirty="0">
                        <a:solidFill>
                          <a:schemeClr val="accent2"/>
                        </a:solidFill>
                      </a:rPr>
                      <a:t>R² = 0.4849</a:t>
                    </a:r>
                  </a:p>
                  <a:p>
                    <a:pPr>
                      <a:defRPr sz="1200">
                        <a:solidFill>
                          <a:schemeClr val="accent2"/>
                        </a:solidFill>
                      </a:defRPr>
                    </a:pPr>
                    <a:r>
                      <a:rPr lang="en-US" sz="1200" baseline="0" dirty="0">
                        <a:solidFill>
                          <a:schemeClr val="accent2"/>
                        </a:solidFill>
                      </a:rPr>
                      <a:t>P = 0.025</a:t>
                    </a:r>
                  </a:p>
                </c:rich>
              </c:tx>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trendlineLbl>
          </c:trendline>
          <c:cat>
            <c:numRef>
              <c:f>'across breeds1'!$A$125:$A$150</c:f>
              <c:numCache>
                <c:formatCode>General</c:formatCod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numCache>
            </c:numRef>
          </c:cat>
          <c:val>
            <c:numRef>
              <c:f>'across breeds1'!$D$125:$D$150</c:f>
              <c:numCache>
                <c:formatCode>General</c:formatCode>
                <c:ptCount val="26"/>
                <c:pt idx="14" formatCode="0.000">
                  <c:v>70.885710000000003</c:v>
                </c:pt>
                <c:pt idx="15" formatCode="0.000">
                  <c:v>70.982460000000003</c:v>
                </c:pt>
                <c:pt idx="16" formatCode="0.000">
                  <c:v>74.602940000000004</c:v>
                </c:pt>
                <c:pt idx="17" formatCode="0.000">
                  <c:v>69.717389999999995</c:v>
                </c:pt>
                <c:pt idx="18" formatCode="0.000">
                  <c:v>72.605260000000001</c:v>
                </c:pt>
                <c:pt idx="19" formatCode="0.000">
                  <c:v>66.018020000000007</c:v>
                </c:pt>
                <c:pt idx="20" formatCode="0.000">
                  <c:v>69.601939999999999</c:v>
                </c:pt>
                <c:pt idx="21" formatCode="0.000">
                  <c:v>71.684780000000003</c:v>
                </c:pt>
                <c:pt idx="22" formatCode="0.000">
                  <c:v>64.039469999999994</c:v>
                </c:pt>
                <c:pt idx="23" formatCode="0.000">
                  <c:v>61.466670000000001</c:v>
                </c:pt>
              </c:numCache>
            </c:numRef>
          </c:val>
          <c:smooth val="0"/>
          <c:extLst>
            <c:ext xmlns:c16="http://schemas.microsoft.com/office/drawing/2014/chart" uri="{C3380CC4-5D6E-409C-BE32-E72D297353CC}">
              <c16:uniqueId val="{00000005-1CFC-4FAF-961C-3F9400587AA0}"/>
            </c:ext>
          </c:extLst>
        </c:ser>
        <c:dLbls>
          <c:showLegendKey val="0"/>
          <c:showVal val="0"/>
          <c:showCatName val="0"/>
          <c:showSerName val="0"/>
          <c:showPercent val="0"/>
          <c:showBubbleSize val="0"/>
        </c:dLbls>
        <c:marker val="1"/>
        <c:smooth val="0"/>
        <c:axId val="1035028895"/>
        <c:axId val="1035033471"/>
      </c:lineChart>
      <c:catAx>
        <c:axId val="1035028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35033471"/>
        <c:crosses val="autoZero"/>
        <c:auto val="1"/>
        <c:lblAlgn val="ctr"/>
        <c:lblOffset val="100"/>
        <c:noMultiLvlLbl val="0"/>
      </c:catAx>
      <c:valAx>
        <c:axId val="1035033471"/>
        <c:scaling>
          <c:orientation val="minMax"/>
          <c:min val="5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35028895"/>
        <c:crosses val="autoZero"/>
        <c:crossBetween val="midCat"/>
      </c:valAx>
      <c:spPr>
        <a:noFill/>
        <a:ln>
          <a:noFill/>
        </a:ln>
        <a:effectLst/>
      </c:spPr>
    </c:plotArea>
    <c:legend>
      <c:legendPos val="b"/>
      <c:layout>
        <c:manualLayout>
          <c:xMode val="edge"/>
          <c:yMode val="edge"/>
          <c:x val="2.1507820572202237E-2"/>
          <c:y val="0.90471292529169223"/>
          <c:w val="0.93383926087248514"/>
          <c:h val="9.528689447896235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Going to present some of the main features of an analysis of a number of semen traits, including estimates of heritability. </a:t>
            </a:r>
            <a:endParaRPr/>
          </a:p>
          <a:p>
            <a:pPr indent="0" lvl="0" marL="0" rtl="0" algn="l">
              <a:spcBef>
                <a:spcPts val="0"/>
              </a:spcBef>
              <a:spcAft>
                <a:spcPts val="0"/>
              </a:spcAft>
              <a:buNone/>
            </a:pPr>
            <a:r>
              <a:rPr lang="en-GB"/>
              <a:t>30 mins</a:t>
            </a:r>
            <a:endParaRPr/>
          </a:p>
        </p:txBody>
      </p:sp>
      <p:sp>
        <p:nvSpPr>
          <p:cNvPr id="128" name="Google Shape;12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e.g. repeated measures of body weight. </a:t>
            </a:r>
            <a:endParaRPr/>
          </a:p>
          <a:p>
            <a:pPr indent="0" lvl="0" marL="0" rtl="0" algn="l">
              <a:spcBef>
                <a:spcPts val="0"/>
              </a:spcBef>
              <a:spcAft>
                <a:spcPts val="0"/>
              </a:spcAft>
              <a:buNone/>
            </a:pPr>
            <a:r>
              <a:rPr lang="en-GB"/>
              <a:t>Red – variation in repeat measures. Line = mean. Deviation from line = specific env. (temporal), e.g. feast or fast…!</a:t>
            </a:r>
            <a:endParaRPr/>
          </a:p>
          <a:p>
            <a:pPr indent="0" lvl="0" marL="0" rtl="0" algn="l">
              <a:spcBef>
                <a:spcPts val="0"/>
              </a:spcBef>
              <a:spcAft>
                <a:spcPts val="0"/>
              </a:spcAft>
              <a:buNone/>
            </a:pPr>
            <a:r>
              <a:rPr lang="en-GB"/>
              <a:t>Blue – similar variation around mean (specific env) but lower mean.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 what is this difference due to? Genetics + permanent environment (blue could have had a childhood disease that has a long lasting effect on weight)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But if these two are one each of a pair of MZ twins, and we add the other twin for each we can make some deductions. The blue/red pairs have the SAME genetics. So the difference in the red average from blue average is due to genetics. But the difference between the 2 blue and 2 red is NOT due to genetics, and must be due to unique individual permanent environment. </a:t>
            </a:r>
            <a:endParaRPr/>
          </a:p>
        </p:txBody>
      </p:sp>
      <p:sp>
        <p:nvSpPr>
          <p:cNvPr id="217" name="Google Shape;21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Records / dog  - highly skewed</a:t>
            </a:r>
            <a:endParaRPr/>
          </a:p>
        </p:txBody>
      </p:sp>
      <p:sp>
        <p:nvSpPr>
          <p:cNvPr id="317" name="Google Shape;31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Age in months on left, COI on right.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GSD tend to be a bit younger, and less inbred!</a:t>
            </a:r>
            <a:endParaRPr/>
          </a:p>
        </p:txBody>
      </p:sp>
      <p:sp>
        <p:nvSpPr>
          <p:cNvPr id="326" name="Google Shape;32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Data pre-pruned for obvious outliers (&gt;100% and vol of 50ml…)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All skewed, tried transformations, no joy.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Conc #FCE4D6</a:t>
            </a:r>
            <a:endParaRPr/>
          </a:p>
          <a:p>
            <a:pPr indent="0" lvl="0" marL="0" rtl="0" algn="l">
              <a:spcBef>
                <a:spcPts val="0"/>
              </a:spcBef>
              <a:spcAft>
                <a:spcPts val="0"/>
              </a:spcAft>
              <a:buNone/>
            </a:pPr>
            <a:r>
              <a:rPr lang="en-GB"/>
              <a:t>Mot #FFF2CC</a:t>
            </a:r>
            <a:endParaRPr/>
          </a:p>
          <a:p>
            <a:pPr indent="0" lvl="0" marL="0" rtl="0" algn="l">
              <a:spcBef>
                <a:spcPts val="0"/>
              </a:spcBef>
              <a:spcAft>
                <a:spcPts val="0"/>
              </a:spcAft>
              <a:buNone/>
            </a:pPr>
            <a:r>
              <a:rPr lang="en-GB"/>
              <a:t>Tnls #DDEBF7</a:t>
            </a:r>
            <a:endParaRPr/>
          </a:p>
          <a:p>
            <a:pPr indent="0" lvl="0" marL="0" rtl="0" algn="l">
              <a:spcBef>
                <a:spcPts val="0"/>
              </a:spcBef>
              <a:spcAft>
                <a:spcPts val="0"/>
              </a:spcAft>
              <a:buNone/>
            </a:pPr>
            <a:r>
              <a:rPr lang="en-GB"/>
              <a:t>Tso #E2EFDA</a:t>
            </a:r>
            <a:endParaRPr/>
          </a:p>
          <a:p>
            <a:pPr indent="0" lvl="0" marL="0" rtl="0" algn="l">
              <a:spcBef>
                <a:spcPts val="0"/>
              </a:spcBef>
              <a:spcAft>
                <a:spcPts val="0"/>
              </a:spcAft>
              <a:buNone/>
            </a:pPr>
            <a:r>
              <a:rPr lang="en-GB"/>
              <a:t>Vol #F2F2F2</a:t>
            </a:r>
            <a:endParaRPr/>
          </a:p>
          <a:p>
            <a:pPr indent="0" lvl="0" marL="0" rtl="0" algn="l">
              <a:spcBef>
                <a:spcPts val="0"/>
              </a:spcBef>
              <a:spcAft>
                <a:spcPts val="0"/>
              </a:spcAft>
              <a:buNone/>
            </a:pPr>
            <a:r>
              <a:t/>
            </a:r>
            <a:endParaRPr/>
          </a:p>
        </p:txBody>
      </p:sp>
      <p:sp>
        <p:nvSpPr>
          <p:cNvPr id="334" name="Google Shape;33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Traits not independent – TSO </a:t>
            </a:r>
            <a:r>
              <a:rPr lang="en-GB" u="sng"/>
              <a:t>is</a:t>
            </a:r>
            <a:r>
              <a:rPr lang="en-GB" u="none"/>
              <a:t> literally conc x vol! </a:t>
            </a:r>
            <a:endParaRPr/>
          </a:p>
          <a:p>
            <a:pPr indent="0" lvl="0" marL="0" rtl="0" algn="l">
              <a:spcBef>
                <a:spcPts val="0"/>
              </a:spcBef>
              <a:spcAft>
                <a:spcPts val="0"/>
              </a:spcAft>
              <a:buNone/>
            </a:pPr>
            <a:r>
              <a:rPr lang="en-GB" u="none"/>
              <a:t>Motility &amp; TNLS – live sperm are motile? Or rather, dead are non-motile!</a:t>
            </a:r>
            <a:endParaRPr/>
          </a:p>
          <a:p>
            <a:pPr indent="0" lvl="0" marL="0" rtl="0" algn="l">
              <a:spcBef>
                <a:spcPts val="0"/>
              </a:spcBef>
              <a:spcAft>
                <a:spcPts val="0"/>
              </a:spcAft>
              <a:buNone/>
            </a:pPr>
            <a:r>
              <a:rPr lang="en-GB"/>
              <a:t>Concentration &amp; vol – dependent on quantity of seminal fluid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REMEMBER THESE ARE ALL DATA FROM ALL BREEDS – SO ROUGH &amp; READY</a:t>
            </a:r>
            <a:endParaRPr/>
          </a:p>
        </p:txBody>
      </p:sp>
      <p:sp>
        <p:nvSpPr>
          <p:cNvPr id="351" name="Google Shape;35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Across all breeds!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Straight regression of each trait on age in months – linear term only (uncorrected for F and temporal). Beware very small Rsq!!</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All significant statistically, but not really in magnitude (drop over 3 yrs as % or mean: conc=7.8%, mot=3%, tnls=7.5%, tso=4%, vol=8%)</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64" name="Google Shape;36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Straight regression of each trait on F – linear term only (uncorrected for age and temporal). Note very small Rsq!!</a:t>
            </a:r>
            <a:endParaRPr/>
          </a:p>
          <a:p>
            <a:pPr indent="0" lvl="0" marL="0" rtl="0" algn="l">
              <a:spcBef>
                <a:spcPts val="0"/>
              </a:spcBef>
              <a:spcAft>
                <a:spcPts val="0"/>
              </a:spcAft>
              <a:buNone/>
            </a:pPr>
            <a:r>
              <a:rPr lang="en-GB"/>
              <a:t>BEWARE of stratification within breed.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Only 3 significant statistically, magnitude is somewhat similar although quite large for VOL (drop over 10%F as % of mean: tnls=5.4%, tso=6.9%, vol=14%)</a:t>
            </a:r>
            <a:endParaRPr/>
          </a:p>
          <a:p>
            <a:pPr indent="0" lvl="0" marL="0" rtl="0" algn="l">
              <a:spcBef>
                <a:spcPts val="0"/>
              </a:spcBef>
              <a:spcAft>
                <a:spcPts val="0"/>
              </a:spcAft>
              <a:buNone/>
            </a:pPr>
            <a:r>
              <a:rPr lang="en-GB"/>
              <a:t>NB: 10%F and 3yrs age not necessarily directly comparable!! Have used as ‘moderate’ increments for illustration.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Conc #FCE4D6</a:t>
            </a:r>
            <a:endParaRPr/>
          </a:p>
          <a:p>
            <a:pPr indent="0" lvl="0" marL="0" rtl="0" algn="l">
              <a:spcBef>
                <a:spcPts val="0"/>
              </a:spcBef>
              <a:spcAft>
                <a:spcPts val="0"/>
              </a:spcAft>
              <a:buNone/>
            </a:pPr>
            <a:r>
              <a:rPr lang="en-GB"/>
              <a:t>Mot #FFF2CC</a:t>
            </a:r>
            <a:endParaRPr/>
          </a:p>
          <a:p>
            <a:pPr indent="0" lvl="0" marL="0" rtl="0" algn="l">
              <a:spcBef>
                <a:spcPts val="0"/>
              </a:spcBef>
              <a:spcAft>
                <a:spcPts val="0"/>
              </a:spcAft>
              <a:buNone/>
            </a:pPr>
            <a:r>
              <a:rPr lang="en-GB"/>
              <a:t>Tnls #DDEBF7</a:t>
            </a:r>
            <a:endParaRPr/>
          </a:p>
          <a:p>
            <a:pPr indent="0" lvl="0" marL="0" rtl="0" algn="l">
              <a:spcBef>
                <a:spcPts val="0"/>
              </a:spcBef>
              <a:spcAft>
                <a:spcPts val="0"/>
              </a:spcAft>
              <a:buNone/>
            </a:pPr>
            <a:r>
              <a:rPr lang="en-GB"/>
              <a:t>Tso #E2EFDA</a:t>
            </a:r>
            <a:endParaRPr/>
          </a:p>
          <a:p>
            <a:pPr indent="0" lvl="0" marL="0" rtl="0" algn="l">
              <a:spcBef>
                <a:spcPts val="0"/>
              </a:spcBef>
              <a:spcAft>
                <a:spcPts val="0"/>
              </a:spcAft>
              <a:buNone/>
            </a:pPr>
            <a:r>
              <a:rPr lang="en-GB"/>
              <a:t>Vol #F2F2F2</a:t>
            </a:r>
            <a:endParaRPr/>
          </a:p>
          <a:p>
            <a:pPr indent="0" lvl="0" marL="0" rtl="0" algn="l">
              <a:spcBef>
                <a:spcPts val="0"/>
              </a:spcBef>
              <a:spcAft>
                <a:spcPts val="0"/>
              </a:spcAft>
              <a:buNone/>
            </a:pPr>
            <a:r>
              <a:t/>
            </a:r>
            <a:endParaRPr/>
          </a:p>
        </p:txBody>
      </p:sp>
      <p:sp>
        <p:nvSpPr>
          <p:cNvPr id="372" name="Google Shape;37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TNLS was only trait with consistent temporal trend across breeds – table. </a:t>
            </a:r>
            <a:endParaRPr/>
          </a:p>
          <a:p>
            <a:pPr indent="0" lvl="0" marL="0" rtl="0" algn="l">
              <a:spcBef>
                <a:spcPts val="0"/>
              </a:spcBef>
              <a:spcAft>
                <a:spcPts val="0"/>
              </a:spcAft>
              <a:buNone/>
            </a:pPr>
            <a:r>
              <a:rPr lang="en-GB"/>
              <a:t>BUT – rsq still small (this is ALL data points and best fit line – so lots of noise).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Better if take average over year, and regress on that (but throwing data/noise away!). Trend is similar however, so OK.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BUT – what about time period? GD problematic here, as ‘selection’ in early part of the century… BUT – trend is not convincing… (These are both for Lab btw)</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And this is quite a good illustration – sig declining effect 2010-19 (orange), flat 2007-21 (blue), and ns and small Rsq 1996-2021 (green). This is GR.  </a:t>
            </a:r>
            <a:endParaRPr/>
          </a:p>
          <a:p>
            <a:pPr indent="0" lvl="0" marL="0" rtl="0" algn="l">
              <a:spcBef>
                <a:spcPts val="0"/>
              </a:spcBef>
              <a:spcAft>
                <a:spcPts val="0"/>
              </a:spcAft>
              <a:buNone/>
            </a:pPr>
            <a:r>
              <a:t/>
            </a:r>
            <a:endParaRPr/>
          </a:p>
        </p:txBody>
      </p:sp>
      <p:sp>
        <p:nvSpPr>
          <p:cNvPr id="380" name="Google Shape;38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Conc: GR&gt;Lab&gt;GSD</a:t>
            </a:r>
            <a:endParaRPr/>
          </a:p>
          <a:p>
            <a:pPr indent="0" lvl="0" marL="0" rtl="0" algn="l">
              <a:spcBef>
                <a:spcPts val="0"/>
              </a:spcBef>
              <a:spcAft>
                <a:spcPts val="0"/>
              </a:spcAft>
              <a:buNone/>
            </a:pPr>
            <a:r>
              <a:rPr lang="en-GB"/>
              <a:t>Mot: pretty similar</a:t>
            </a:r>
            <a:endParaRPr/>
          </a:p>
          <a:p>
            <a:pPr indent="0" lvl="0" marL="0" rtl="0" algn="l">
              <a:spcBef>
                <a:spcPts val="0"/>
              </a:spcBef>
              <a:spcAft>
                <a:spcPts val="0"/>
              </a:spcAft>
              <a:buNone/>
            </a:pPr>
            <a:r>
              <a:rPr lang="en-GB"/>
              <a:t>TNLS: GR slightly lower?</a:t>
            </a:r>
            <a:endParaRPr/>
          </a:p>
          <a:p>
            <a:pPr indent="0" lvl="0" marL="0" rtl="0" algn="l">
              <a:spcBef>
                <a:spcPts val="0"/>
              </a:spcBef>
              <a:spcAft>
                <a:spcPts val="0"/>
              </a:spcAft>
              <a:buNone/>
            </a:pPr>
            <a:r>
              <a:rPr lang="en-GB"/>
              <a:t>TSO: all pretty similar</a:t>
            </a:r>
            <a:endParaRPr/>
          </a:p>
          <a:p>
            <a:pPr indent="0" lvl="0" marL="0" rtl="0" algn="l">
              <a:spcBef>
                <a:spcPts val="0"/>
              </a:spcBef>
              <a:spcAft>
                <a:spcPts val="0"/>
              </a:spcAft>
              <a:buNone/>
            </a:pPr>
            <a:r>
              <a:rPr lang="en-GB"/>
              <a:t>Vol: GSD notably higher, GR narrow and low. </a:t>
            </a:r>
            <a:endParaRPr/>
          </a:p>
          <a:p>
            <a:pPr indent="0" lvl="0" marL="0" rtl="0" algn="l">
              <a:spcBef>
                <a:spcPts val="0"/>
              </a:spcBef>
              <a:spcAft>
                <a:spcPts val="0"/>
              </a:spcAft>
              <a:buNone/>
            </a:pPr>
            <a:r>
              <a:rPr lang="en-GB"/>
              <a:t>So, there may have been possible confounding in the trends of age(m) etc previously – better to rely on REML estimates</a:t>
            </a:r>
            <a:endParaRPr/>
          </a:p>
          <a:p>
            <a:pPr indent="0" lvl="0" marL="0" rtl="0" algn="l">
              <a:spcBef>
                <a:spcPts val="0"/>
              </a:spcBef>
              <a:spcAft>
                <a:spcPts val="0"/>
              </a:spcAft>
              <a:buNone/>
            </a:pPr>
            <a:r>
              <a:t/>
            </a:r>
            <a:endParaRPr/>
          </a:p>
        </p:txBody>
      </p:sp>
      <p:sp>
        <p:nvSpPr>
          <p:cNvPr id="393" name="Google Shape;39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All traits repeatable (genetic and permanent environment), so some consistency over repeated samples (not totally influenced by specific environment)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Rpt consistent for CONC (0.25-0.28), TNLS (0.39-0.45), TSO (0.26-0.27, outliers for MOT (GR) and VOL (GSD).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Significant heritability estimates in some traits in some breeds… ranging from 11.5% (Lab/VOL) to 45.7% (GSD/VOL). Would be expected to respond to selection. </a:t>
            </a:r>
            <a:endParaRPr/>
          </a:p>
          <a:p>
            <a:pPr indent="0" lvl="0" marL="0" rtl="0" algn="l">
              <a:spcBef>
                <a:spcPts val="0"/>
              </a:spcBef>
              <a:spcAft>
                <a:spcPts val="0"/>
              </a:spcAft>
              <a:buNone/>
            </a:pPr>
            <a:r>
              <a:rPr lang="en-GB"/>
              <a:t>TSO not heritable in ANY breed, VOL heritable in ALL.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GB"/>
              <a:t>hh estimates are population specific and can vary. However, somewhat surprising that a trait is heritable in one population, and without genetic basis in another. </a:t>
            </a:r>
            <a:endParaRPr/>
          </a:p>
          <a:p>
            <a:pPr indent="0" lvl="0" marL="0" rtl="0" algn="l">
              <a:spcBef>
                <a:spcPts val="0"/>
              </a:spcBef>
              <a:spcAft>
                <a:spcPts val="0"/>
              </a:spcAft>
              <a:buNone/>
            </a:pPr>
            <a:r>
              <a:rPr lang="en-GB"/>
              <a:t>GSD se=0, implies model issue, probably paucity of data. </a:t>
            </a:r>
            <a:endParaRPr/>
          </a:p>
          <a:p>
            <a:pPr indent="0" lvl="0" marL="0" rtl="0" algn="l">
              <a:spcBef>
                <a:spcPts val="0"/>
              </a:spcBef>
              <a:spcAft>
                <a:spcPts val="0"/>
              </a:spcAft>
              <a:buNone/>
            </a:pPr>
            <a:r>
              <a:rPr lang="en-GB"/>
              <a:t>Lab/GR MOT/TNLS looks like some difficulty separating the hh from pe.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1800">
                <a:latin typeface="Calibri"/>
                <a:ea typeface="Calibri"/>
                <a:cs typeface="Calibri"/>
                <a:sym typeface="Calibri"/>
              </a:rPr>
              <a:t>Shared genetics causes a </a:t>
            </a:r>
            <a:r>
              <a:rPr i="1" lang="en-GB" sz="1800">
                <a:latin typeface="Calibri"/>
                <a:ea typeface="Calibri"/>
                <a:cs typeface="Calibri"/>
                <a:sym typeface="Calibri"/>
              </a:rPr>
              <a:t>covariance</a:t>
            </a:r>
            <a:r>
              <a:rPr lang="en-GB" sz="1800">
                <a:latin typeface="Calibri"/>
                <a:ea typeface="Calibri"/>
                <a:cs typeface="Calibri"/>
                <a:sym typeface="Calibri"/>
              </a:rPr>
              <a:t> between relatives, and this is what is determined as additive genetic variance and so heritability. Differences, or confounding in the numbers of records and relationships of dogs in the data may impact the ability of the model to identify genetic or permanent environmental variance. E.g. dog with no relatives but many repeat records. His genetics will clearly play a part but the model will ot be able to ‘identify’ such variation as no relatives. </a:t>
            </a:r>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GB" sz="1800">
                <a:latin typeface="Calibri"/>
                <a:ea typeface="Calibri"/>
                <a:cs typeface="Calibri"/>
                <a:sym typeface="Calibri"/>
              </a:rPr>
              <a:t>Tried limiting to samples at 3-5yo to reduce impact of repeated samples, but not much difference (still a lot of repeated samples!) </a:t>
            </a:r>
            <a:endParaRPr/>
          </a:p>
          <a:p>
            <a:pPr indent="0" lvl="0" marL="0" rtl="0" algn="l">
              <a:spcBef>
                <a:spcPts val="0"/>
              </a:spcBef>
              <a:spcAft>
                <a:spcPts val="0"/>
              </a:spcAft>
              <a:buNone/>
            </a:pPr>
            <a:r>
              <a:rPr lang="en-GB" sz="1800">
                <a:latin typeface="Calibri"/>
                <a:ea typeface="Calibri"/>
                <a:cs typeface="Calibri"/>
                <a:sym typeface="Calibri"/>
              </a:rPr>
              <a:t>Also tried using AVERAGES as a trait, but this simply ‘builds in’ permanent  environment to individual records…</a:t>
            </a:r>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GB" sz="1800">
                <a:latin typeface="Calibri"/>
                <a:ea typeface="Calibri"/>
                <a:cs typeface="Calibri"/>
                <a:sym typeface="Calibri"/>
              </a:rPr>
              <a:t>Nevertheless, we have determined hh for some traits here. </a:t>
            </a:r>
            <a:endParaRPr/>
          </a:p>
        </p:txBody>
      </p:sp>
      <p:sp>
        <p:nvSpPr>
          <p:cNvPr id="405" name="Google Shape;40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Background: Generally, there seems to be some concern? The usual calm and measures approach from the media…</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35" name="Google Shape;13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ASREML effects of age here, with those from linear regression also given again for comparison.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Not all significant – power effect as have reduced sample size possibly?</a:t>
            </a:r>
            <a:endParaRPr/>
          </a:p>
          <a:p>
            <a:pPr indent="0" lvl="0" marL="0" rtl="0" algn="l">
              <a:spcBef>
                <a:spcPts val="0"/>
              </a:spcBef>
              <a:spcAft>
                <a:spcPts val="0"/>
              </a:spcAft>
              <a:buNone/>
            </a:pPr>
            <a:r>
              <a:rPr lang="en-GB"/>
              <a:t>BUT – still some significant &amp; similar in magnitude and direction (MOT/TNLS), and similar to effect determined across all breeds.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GB"/>
              <a:t>NOTE – this is still linear!!! And so does not capture any curvi-linearity.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NB:</a:t>
            </a:r>
            <a:endParaRPr/>
          </a:p>
          <a:p>
            <a:pPr indent="0" lvl="0" marL="0" marR="0" rtl="0" algn="l">
              <a:lnSpc>
                <a:spcPct val="100000"/>
              </a:lnSpc>
              <a:spcBef>
                <a:spcPts val="0"/>
              </a:spcBef>
              <a:spcAft>
                <a:spcPts val="0"/>
              </a:spcAft>
              <a:buClr>
                <a:schemeClr val="dk1"/>
              </a:buClr>
              <a:buSzPts val="1200"/>
              <a:buFont typeface="Calibri"/>
              <a:buNone/>
            </a:pPr>
            <a:r>
              <a:rPr lang="en-GB"/>
              <a:t>For inbreeding ONLY effect is in CONC in Lab equivalent to -111.192 million / ml with an increase of COI of 10% – which wasn’t sig across all breeds!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34" name="Google Shape;43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ASREML effects here… Caution as linear effects again…!!!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All increasing in CONC by ~10 million/ml per year, but otherwise less clear and consistent.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Quality traits seem to show decline in retrievers - TNLS LAB &amp; GR, MOT in GR, but increasing in GSD!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Particularly worrying in GR, and equivalent to declines of  12.7% in MOT and 19.4% in TNLS…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These effects are INDEPENDENT of other effects (so genetic trend) and describe a general decline. Is this evidence of environment differentially affecting breeds (hard to imagine that there would be consistently different environment confounded with breed)?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48" name="Google Shape;44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So, what is happening to the genetics of GR for MOT and TNLS? We can look at the trend of EBVs to see…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These are EBVs on y-axis, and date of collection (not perfect, could do on dob…), MOT on left and TNLS on right – and there is a positive, increasing, and statistically significant trend, in both. Most likely a response to selection.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(+0.2 vs -3.9% MOT and +0.31 vs -0.59 TNLS).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 despite genetic selection for INCREASES in these traits, the declines outweigh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we can rule out confounding of environment and breed, then it would appear that this is a breed x environment interaction 🡪 detrimental effects on GR, but not on GSD for example. Interesting…</a:t>
            </a:r>
            <a:endParaRPr/>
          </a:p>
        </p:txBody>
      </p:sp>
      <p:sp>
        <p:nvSpPr>
          <p:cNvPr id="463" name="Google Shape;46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Breed differences in traits (e.g. GSD VOL) and covariates (e.g. GSD YOUNGER) – means should be analysed separately.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There were differences in distribution of nrecords per dog, and kinships, btwn Lab and GR – could this have had an effect on identifying heritability and pe?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GSD data set actually quite small – as was GR (138) and Lab (223) not massive! Think have done quite well in getting hh estimates!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Repeats – removed duplicates, but these came to light later on when looking at nrecs per dog. Some collected on consecutive days – what effect on traits? Should we thin out? But what minimum separation?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Again, the trends are LINEAR – straight line, would like to see if there are varying rates (increasing or decreasing) over the time period. </a:t>
            </a:r>
            <a:endParaRPr/>
          </a:p>
        </p:txBody>
      </p:sp>
      <p:sp>
        <p:nvSpPr>
          <p:cNvPr id="471" name="Google Shape;47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Nevertheless…</a:t>
            </a:r>
            <a:endParaRPr/>
          </a:p>
          <a:p>
            <a:pPr indent="0" lvl="0" marL="0" rtl="0" algn="l">
              <a:spcBef>
                <a:spcPts val="0"/>
              </a:spcBef>
              <a:spcAft>
                <a:spcPts val="0"/>
              </a:spcAft>
              <a:buNone/>
            </a:pPr>
            <a:r>
              <a:t/>
            </a:r>
            <a:endParaRPr/>
          </a:p>
        </p:txBody>
      </p:sp>
      <p:sp>
        <p:nvSpPr>
          <p:cNvPr id="480" name="Google Shape;48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1992 meta analysis reports decline in count (by 42%) and volume (by 19%) 1940-1990</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2017 study a meta-analysis, trends adjusted for numerous effects, e.g. age, counting method etc.  </a:t>
            </a:r>
            <a:endParaRPr/>
          </a:p>
          <a:p>
            <a:pPr indent="0" lvl="0" marL="0" rtl="0" algn="l">
              <a:spcBef>
                <a:spcPts val="0"/>
              </a:spcBef>
              <a:spcAft>
                <a:spcPts val="0"/>
              </a:spcAft>
              <a:buNone/>
            </a:pPr>
            <a:r>
              <a:rPr lang="en-GB"/>
              <a:t>NB thick black line = [unselected] western! Does appear to be some grounding, declines in fertile western too.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Although – increasing trend in ‘fertile other’, so hinting at an effect specific to westerners?</a:t>
            </a:r>
            <a:endParaRPr/>
          </a:p>
        </p:txBody>
      </p:sp>
      <p:sp>
        <p:nvSpPr>
          <p:cNvPr id="148" name="Google Shape;14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But what about dogs? </a:t>
            </a:r>
            <a:endParaRPr/>
          </a:p>
          <a:p>
            <a:pPr indent="0" lvl="0" marL="0" rtl="0" algn="l">
              <a:spcBef>
                <a:spcPts val="0"/>
              </a:spcBef>
              <a:spcAft>
                <a:spcPts val="0"/>
              </a:spcAft>
              <a:buNone/>
            </a:pPr>
            <a:r>
              <a:rPr lang="en-GB"/>
              <a:t>Gary England paper looking at n=24 dogs, hh = selection response / selection differential (diff from pop mean of progeny / parents).  Some categorisation of levels, hh highly variable 0 🡪 0.57. </a:t>
            </a:r>
            <a:endParaRPr/>
          </a:p>
          <a:p>
            <a:pPr indent="0" lvl="0" marL="0" rtl="0" algn="l">
              <a:spcBef>
                <a:spcPts val="0"/>
              </a:spcBef>
              <a:spcAft>
                <a:spcPts val="0"/>
              </a:spcAft>
              <a:buNone/>
            </a:pPr>
            <a:r>
              <a:rPr lang="en-GB"/>
              <a:t>But overall very little on the heritability of canine semen traits (Morelli et al 2020).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Later work has looked at phenotypic trends and the potential influence of 2 environmental chemicals on DNA fragmentation in the spermatozoa. </a:t>
            </a:r>
            <a:endParaRPr/>
          </a:p>
          <a:p>
            <a:pPr indent="0" lvl="0" marL="0" rtl="0" algn="l">
              <a:spcBef>
                <a:spcPts val="0"/>
              </a:spcBef>
              <a:spcAft>
                <a:spcPts val="0"/>
              </a:spcAft>
              <a:buNone/>
            </a:pPr>
            <a:r>
              <a:t/>
            </a:r>
            <a:endParaRPr/>
          </a:p>
        </p:txBody>
      </p:sp>
      <p:sp>
        <p:nvSpPr>
          <p:cNvPr id="157" name="Google Shape;15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first paper showed some temporal changes in GD populations.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years 1999-2001 are removed as dogs with poor semen quality were removed from the breeding programme in these years.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But certainly a definite downward trend in Motility from 2002-14.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
        <p:nvSpPr>
          <p:cNvPr id="167" name="Google Shape;16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Time for an updated look at sperm traits, and to see if we can determine anything about the genetics… Could we offset any changes by selection?</a:t>
            </a:r>
            <a:endParaRPr/>
          </a:p>
          <a:p>
            <a:pPr indent="0" lvl="0" marL="0" rtl="0" algn="l">
              <a:spcBef>
                <a:spcPts val="0"/>
              </a:spcBef>
              <a:spcAft>
                <a:spcPts val="0"/>
              </a:spcAft>
              <a:buNone/>
            </a:pPr>
            <a:r>
              <a:t/>
            </a:r>
            <a:endParaRPr/>
          </a:p>
        </p:txBody>
      </p:sp>
      <p:sp>
        <p:nvSpPr>
          <p:cNvPr id="178" name="Google Shape;1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 most matings are natural!!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Time for an updated look at sperm traits, and to see if we can determine anything about the genetics… Could we offset any changes by selection?</a:t>
            </a:r>
            <a:endParaRPr/>
          </a:p>
          <a:p>
            <a:pPr indent="0" lvl="0" marL="0" rtl="0" algn="l">
              <a:spcBef>
                <a:spcPts val="0"/>
              </a:spcBef>
              <a:spcAft>
                <a:spcPts val="0"/>
              </a:spcAft>
              <a:buNone/>
            </a:pPr>
            <a:r>
              <a:t/>
            </a:r>
            <a:endParaRPr/>
          </a:p>
        </p:txBody>
      </p:sp>
      <p:sp>
        <p:nvSpPr>
          <p:cNvPr id="187" name="Google Shape;18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u="none" strike="noStrike">
                <a:latin typeface="Times"/>
                <a:ea typeface="Times"/>
                <a:cs typeface="Times"/>
                <a:sym typeface="Times"/>
              </a:rPr>
              <a:t>Semen was collected by digital manipulation in the absence of a teaser bitch. The 3 fractions of the ejaculate were collected into separate plastic test tubes via glass funnels. Contamination of the second fraction with the first fraction did not occur using this method. The volume of the second fraction was recorded and then a 25ul drop of undiluted semen was placed onto a warmed glass microscope slide, and motility of the sample was subjectively assessed; the percentages of sperm within each of the following categories were estimated to the nearest 5%: 0 </a:t>
            </a:r>
            <a:r>
              <a:rPr b="0" i="0" lang="en-GB" sz="1200" u="none" strike="noStrike">
                <a:latin typeface="Open Sans"/>
                <a:ea typeface="Open Sans"/>
                <a:cs typeface="Open Sans"/>
                <a:sym typeface="Open Sans"/>
              </a:rPr>
              <a:t> </a:t>
            </a:r>
            <a:r>
              <a:rPr b="0" i="0" lang="en-GB" sz="1200" u="none" strike="noStrike">
                <a:latin typeface="Times"/>
                <a:ea typeface="Times"/>
                <a:cs typeface="Times"/>
                <a:sym typeface="Times"/>
              </a:rPr>
              <a:t>immotile sperm; I </a:t>
            </a:r>
            <a:r>
              <a:rPr b="0" i="0" lang="en-GB" sz="1200" u="none" strike="noStrike">
                <a:latin typeface="Open Sans"/>
                <a:ea typeface="Open Sans"/>
                <a:cs typeface="Open Sans"/>
                <a:sym typeface="Open Sans"/>
              </a:rPr>
              <a:t> </a:t>
            </a:r>
            <a:r>
              <a:rPr b="0" i="0" lang="en-GB" sz="1200" u="none" strike="noStrike">
                <a:latin typeface="Times"/>
                <a:ea typeface="Times"/>
                <a:cs typeface="Times"/>
                <a:sym typeface="Times"/>
              </a:rPr>
              <a:t>poorly motile sperm with no progression; II </a:t>
            </a:r>
            <a:r>
              <a:rPr b="0" i="0" lang="en-GB" sz="1200" u="none" strike="noStrike">
                <a:latin typeface="Open Sans"/>
                <a:ea typeface="Open Sans"/>
                <a:cs typeface="Open Sans"/>
                <a:sym typeface="Open Sans"/>
              </a:rPr>
              <a:t> </a:t>
            </a:r>
            <a:r>
              <a:rPr b="0" i="0" lang="en-GB" sz="1200" u="none" strike="noStrike">
                <a:latin typeface="Times"/>
                <a:ea typeface="Times"/>
                <a:cs typeface="Times"/>
                <a:sym typeface="Times"/>
              </a:rPr>
              <a:t>motile sperm with sluggish progression; III </a:t>
            </a:r>
            <a:r>
              <a:rPr b="0" i="0" lang="en-GB" sz="1200" u="none" strike="noStrike">
                <a:latin typeface="Open Sans"/>
                <a:ea typeface="Open Sans"/>
                <a:cs typeface="Open Sans"/>
                <a:sym typeface="Open Sans"/>
              </a:rPr>
              <a:t> </a:t>
            </a:r>
            <a:r>
              <a:rPr b="0" i="0" lang="en-GB" sz="1200" u="none" strike="noStrike">
                <a:latin typeface="Times"/>
                <a:ea typeface="Times"/>
                <a:cs typeface="Times"/>
                <a:sym typeface="Times"/>
              </a:rPr>
              <a:t>motile sperm </a:t>
            </a:r>
            <a:r>
              <a:rPr b="0" i="0" lang="en-GB" sz="1200" u="none" strike="noStrike">
                <a:solidFill>
                  <a:srgbClr val="000000"/>
                </a:solidFill>
                <a:latin typeface="Times"/>
                <a:ea typeface="Times"/>
                <a:cs typeface="Times"/>
                <a:sym typeface="Times"/>
              </a:rPr>
              <a:t>with fair but slow progression; IV </a:t>
            </a:r>
            <a:r>
              <a:rPr b="0" i="0" lang="en-GB" sz="1200" u="none" strike="noStrike">
                <a:solidFill>
                  <a:srgbClr val="000000"/>
                </a:solidFill>
                <a:latin typeface="Open Sans"/>
                <a:ea typeface="Open Sans"/>
                <a:cs typeface="Open Sans"/>
                <a:sym typeface="Open Sans"/>
              </a:rPr>
              <a:t> </a:t>
            </a:r>
            <a:r>
              <a:rPr b="0" i="0" lang="en-GB" sz="1200" u="none" strike="noStrike">
                <a:solidFill>
                  <a:srgbClr val="000000"/>
                </a:solidFill>
                <a:latin typeface="Times"/>
                <a:ea typeface="Times"/>
                <a:cs typeface="Times"/>
                <a:sym typeface="Times"/>
              </a:rPr>
              <a:t>motile sperm with good progression; and V </a:t>
            </a:r>
            <a:r>
              <a:rPr b="0" i="0" lang="en-GB" sz="1200" u="none" strike="noStrike">
                <a:solidFill>
                  <a:srgbClr val="000000"/>
                </a:solidFill>
                <a:latin typeface="Open Sans"/>
                <a:ea typeface="Open Sans"/>
                <a:cs typeface="Open Sans"/>
                <a:sym typeface="Open Sans"/>
              </a:rPr>
              <a:t> </a:t>
            </a:r>
            <a:r>
              <a:rPr b="0" i="0" lang="en-GB" sz="1200" u="none" strike="noStrike">
                <a:solidFill>
                  <a:srgbClr val="000000"/>
                </a:solidFill>
                <a:latin typeface="Times"/>
                <a:ea typeface="Times"/>
                <a:cs typeface="Times"/>
                <a:sym typeface="Times"/>
              </a:rPr>
              <a:t>rapidly motile sperm with good linear progression </a:t>
            </a:r>
            <a:r>
              <a:rPr b="0" i="0" lang="en-GB" sz="1200" u="none" strike="noStrike">
                <a:solidFill>
                  <a:srgbClr val="000064"/>
                </a:solidFill>
                <a:latin typeface="Times"/>
                <a:ea typeface="Times"/>
                <a:cs typeface="Times"/>
                <a:sym typeface="Times"/>
              </a:rPr>
              <a:t>[7]</a:t>
            </a:r>
            <a:r>
              <a:rPr b="0" i="0" lang="en-GB" sz="1200" u="none" strike="noStrike">
                <a:solidFill>
                  <a:srgbClr val="000000"/>
                </a:solidFill>
                <a:latin typeface="Times"/>
                <a:ea typeface="Times"/>
                <a:cs typeface="Times"/>
                <a:sym typeface="Times"/>
              </a:rPr>
              <a:t>. The concentration of sperm within the second fraction was determined using an improved Neubauer haemocytometer counting chamber according to the method of the World Health Organisation </a:t>
            </a:r>
            <a:r>
              <a:rPr b="0" i="0" lang="en-GB" sz="1200" u="none" strike="noStrike">
                <a:solidFill>
                  <a:srgbClr val="000064"/>
                </a:solidFill>
                <a:latin typeface="Times"/>
                <a:ea typeface="Times"/>
                <a:cs typeface="Times"/>
                <a:sym typeface="Times"/>
              </a:rPr>
              <a:t>[8]</a:t>
            </a:r>
            <a:r>
              <a:rPr b="0" i="0" lang="en-GB" sz="1200" u="none" strike="noStrike">
                <a:solidFill>
                  <a:srgbClr val="000000"/>
                </a:solidFill>
                <a:latin typeface="Times"/>
                <a:ea typeface="Times"/>
                <a:cs typeface="Times"/>
                <a:sym typeface="Times"/>
              </a:rPr>
              <a:t>. The total number of sperm within the ejaculate was calculated by multiplying the second fraction volume with the sperm concentration. The numbers of live and dead spermatozoa and sperm morphology were examined by counting 100 spermatozoa on a nigrosin/eosin stained smear using the classification of Christiansen </a:t>
            </a:r>
            <a:r>
              <a:rPr b="0" i="0" lang="en-GB" sz="1200" u="none" strike="noStrike">
                <a:solidFill>
                  <a:srgbClr val="000064"/>
                </a:solidFill>
                <a:latin typeface="Times"/>
                <a:ea typeface="Times"/>
                <a:cs typeface="Times"/>
                <a:sym typeface="Times"/>
              </a:rPr>
              <a:t>[9]</a:t>
            </a:r>
            <a:r>
              <a:rPr b="0" i="0" lang="en-GB" sz="1200" u="none" strike="noStrike">
                <a:solidFill>
                  <a:srgbClr val="000000"/>
                </a:solidFill>
                <a:latin typeface="Times"/>
                <a:ea typeface="Times"/>
                <a:cs typeface="Times"/>
                <a:sym typeface="Times"/>
              </a:rPr>
              <a:t>. Acrosomal integrity was assessed using the classification of Bwanga </a:t>
            </a:r>
            <a:r>
              <a:rPr b="0" i="0" lang="en-GB" sz="1200" u="none" strike="noStrike">
                <a:solidFill>
                  <a:srgbClr val="000064"/>
                </a:solidFill>
                <a:latin typeface="Times"/>
                <a:ea typeface="Times"/>
                <a:cs typeface="Times"/>
                <a:sym typeface="Times"/>
              </a:rPr>
              <a:t>[10]</a:t>
            </a:r>
            <a:r>
              <a:rPr b="0" i="0" lang="en-GB" sz="1200" u="none" strike="noStrike">
                <a:solidFill>
                  <a:srgbClr val="000000"/>
                </a:solidFill>
                <a:latin typeface="Times"/>
                <a:ea typeface="Times"/>
                <a:cs typeface="Times"/>
                <a:sym typeface="Times"/>
              </a:rPr>
              <a:t>, who found that nigrosin/eosin staining of acrosomes was more discriminative of acrosomal damage than several other methods, although this system was more time consuming. Acrosome status was recorded as either normal or abnormal. Spermatozoa with thickened acrosomes, vesiculated or disintegrating acrosomes, or detached and absent acrosomes were considered abnormal. The percentage of morphologically normal live sperm was recorded, and the total number of morphologically normal and live sperm in the ejaculate was calculated by multiplying the total sperm output and the percentage of morphologically normal live sperm. All data from each dog represented the mean of two semen collections between 3 and 5 days apart with no ejaculations between collections.</a:t>
            </a:r>
            <a:endParaRPr sz="1800"/>
          </a:p>
          <a:p>
            <a:pPr indent="0" lvl="0" marL="0" rtl="0" algn="l">
              <a:spcBef>
                <a:spcPts val="0"/>
              </a:spcBef>
              <a:spcAft>
                <a:spcPts val="0"/>
              </a:spcAft>
              <a:buNone/>
            </a:pPr>
            <a:r>
              <a:t/>
            </a:r>
            <a:endParaRPr/>
          </a:p>
        </p:txBody>
      </p:sp>
      <p:sp>
        <p:nvSpPr>
          <p:cNvPr id="200" name="Google Shape;20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Induvial breeds – all pure, no cross over. </a:t>
            </a:r>
            <a:endParaRPr/>
          </a:p>
          <a:p>
            <a:pPr indent="0" lvl="0" marL="0" rtl="0" algn="l">
              <a:spcBef>
                <a:spcPts val="0"/>
              </a:spcBef>
              <a:spcAft>
                <a:spcPts val="0"/>
              </a:spcAft>
              <a:buNone/>
            </a:pPr>
            <a:r>
              <a:rPr lang="en-GB"/>
              <a:t>Pedigree data forms relationship matrix – average genetic relationship of e.g. siblings, half sibs, cousins etc etc. </a:t>
            </a:r>
            <a:endParaRPr/>
          </a:p>
          <a:p>
            <a:pPr indent="0" lvl="0" marL="0" rtl="0" algn="l">
              <a:spcBef>
                <a:spcPts val="0"/>
              </a:spcBef>
              <a:spcAft>
                <a:spcPts val="0"/>
              </a:spcAft>
              <a:buNone/>
            </a:pPr>
            <a:r>
              <a:rPr lang="en-GB"/>
              <a:t>ASReml R – flexible package</a:t>
            </a:r>
            <a:endParaRPr/>
          </a:p>
          <a:p>
            <a:pPr indent="0" lvl="0" marL="0" rtl="0" algn="l">
              <a:spcBef>
                <a:spcPts val="0"/>
              </a:spcBef>
              <a:spcAft>
                <a:spcPts val="0"/>
              </a:spcAft>
              <a:buNone/>
            </a:pPr>
            <a:r>
              <a:rPr lang="en-GB"/>
              <a:t>Animal model – direct genetic effects calculated form relationship matrix, including (so accounting for) covariates age(m), date (temporal trend), and COI. Nb LINEAR!!</a:t>
            </a:r>
            <a:endParaRPr/>
          </a:p>
          <a:p>
            <a:pPr indent="0" lvl="0" marL="0" rtl="0" algn="l">
              <a:spcBef>
                <a:spcPts val="0"/>
              </a:spcBef>
              <a:spcAft>
                <a:spcPts val="0"/>
              </a:spcAft>
              <a:buNone/>
            </a:pPr>
            <a:r>
              <a:rPr lang="en-GB"/>
              <a:t>Repeated measures means we have to try and separate ‘innate’ characteristics, which can be genetic (inherited &amp; shared with relatives) and environmental… See next slide</a:t>
            </a:r>
            <a:endParaRPr/>
          </a:p>
          <a:p>
            <a:pPr indent="0" lvl="0" marL="0" rtl="0" algn="l">
              <a:spcBef>
                <a:spcPts val="0"/>
              </a:spcBef>
              <a:spcAft>
                <a:spcPts val="0"/>
              </a:spcAft>
              <a:buNone/>
            </a:pPr>
            <a:r>
              <a:rPr lang="en-GB"/>
              <a:t> </a:t>
            </a:r>
            <a:endParaRPr/>
          </a:p>
        </p:txBody>
      </p:sp>
      <p:sp>
        <p:nvSpPr>
          <p:cNvPr id="208" name="Google Shape;20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7"/>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5" name="Google Shape;15;p27"/>
          <p:cNvSpPr/>
          <p:nvPr/>
        </p:nvSpPr>
        <p:spPr>
          <a:xfrm>
            <a:off x="0" y="0"/>
            <a:ext cx="12192000" cy="6858000"/>
          </a:xfrm>
          <a:custGeom>
            <a:rect b="b" l="l" r="r" t="t"/>
            <a:pathLst>
              <a:path extrusionOk="0" h="6858000" w="12192000">
                <a:moveTo>
                  <a:pt x="11594556" y="0"/>
                </a:moveTo>
                <a:lnTo>
                  <a:pt x="12192000" y="0"/>
                </a:lnTo>
                <a:lnTo>
                  <a:pt x="12192000" y="15204"/>
                </a:lnTo>
                <a:cubicBezTo>
                  <a:pt x="12192000" y="1201876"/>
                  <a:pt x="12192000" y="3253829"/>
                  <a:pt x="12192000" y="6801998"/>
                </a:cubicBezTo>
                <a:lnTo>
                  <a:pt x="12192000" y="6858000"/>
                </a:lnTo>
                <a:lnTo>
                  <a:pt x="0" y="6858000"/>
                </a:lnTo>
                <a:lnTo>
                  <a:pt x="0" y="6762135"/>
                </a:lnTo>
                <a:cubicBezTo>
                  <a:pt x="0" y="6584527"/>
                  <a:pt x="0" y="6365933"/>
                  <a:pt x="0" y="6096894"/>
                </a:cubicBezTo>
                <a:cubicBezTo>
                  <a:pt x="418927" y="5906159"/>
                  <a:pt x="850919" y="5728487"/>
                  <a:pt x="1485842" y="5728487"/>
                </a:cubicBezTo>
                <a:cubicBezTo>
                  <a:pt x="2883282" y="5728487"/>
                  <a:pt x="4051662" y="6007623"/>
                  <a:pt x="5868029" y="6007623"/>
                </a:cubicBezTo>
                <a:cubicBezTo>
                  <a:pt x="10363004" y="6007623"/>
                  <a:pt x="11594963" y="2299596"/>
                  <a:pt x="11594963" y="114842"/>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pic>
        <p:nvPicPr>
          <p:cNvPr id="16" name="Google Shape;16;p27"/>
          <p:cNvPicPr preferRelativeResize="0"/>
          <p:nvPr/>
        </p:nvPicPr>
        <p:blipFill rotWithShape="1">
          <a:blip r:embed="rId2">
            <a:alphaModFix/>
          </a:blip>
          <a:srcRect b="0" l="0" r="0" t="0"/>
          <a:stretch/>
        </p:blipFill>
        <p:spPr>
          <a:xfrm>
            <a:off x="512956" y="425450"/>
            <a:ext cx="1461394" cy="630000"/>
          </a:xfrm>
          <a:prstGeom prst="rect">
            <a:avLst/>
          </a:prstGeom>
          <a:noFill/>
          <a:ln>
            <a:noFill/>
          </a:ln>
        </p:spPr>
      </p:pic>
      <p:sp>
        <p:nvSpPr>
          <p:cNvPr id="17" name="Google Shape;17;p27"/>
          <p:cNvSpPr txBox="1"/>
          <p:nvPr>
            <p:ph type="ctrTitle"/>
          </p:nvPr>
        </p:nvSpPr>
        <p:spPr>
          <a:xfrm>
            <a:off x="512956" y="1491975"/>
            <a:ext cx="9144000" cy="2115945"/>
          </a:xfrm>
          <a:prstGeom prst="rect">
            <a:avLst/>
          </a:prstGeom>
          <a:noFill/>
          <a:ln>
            <a:noFill/>
          </a:ln>
        </p:spPr>
        <p:txBody>
          <a:bodyPr anchorCtr="0" anchor="b" bIns="0" lIns="0" spcFirstLastPara="1" rIns="0" wrap="square" tIns="0">
            <a:normAutofit/>
          </a:bodyPr>
          <a:lstStyle>
            <a:lvl1pPr lvl="0" algn="l">
              <a:lnSpc>
                <a:spcPct val="80000"/>
              </a:lnSpc>
              <a:spcBef>
                <a:spcPts val="0"/>
              </a:spcBef>
              <a:spcAft>
                <a:spcPts val="0"/>
              </a:spcAft>
              <a:buClr>
                <a:schemeClr val="lt1"/>
              </a:buClr>
              <a:buSzPts val="6000"/>
              <a:buFont typeface="Trebuchet MS"/>
              <a:buNone/>
              <a:defRPr sz="6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7"/>
          <p:cNvSpPr txBox="1"/>
          <p:nvPr>
            <p:ph idx="1" type="subTitle"/>
          </p:nvPr>
        </p:nvSpPr>
        <p:spPr>
          <a:xfrm>
            <a:off x="512956" y="3987879"/>
            <a:ext cx="9144000" cy="1207265"/>
          </a:xfrm>
          <a:prstGeom prst="rect">
            <a:avLst/>
          </a:prstGeom>
          <a:noFill/>
          <a:ln>
            <a:noFill/>
          </a:ln>
        </p:spPr>
        <p:txBody>
          <a:bodyPr anchorCtr="0" anchor="t" bIns="0" lIns="0" spcFirstLastPara="1" rIns="0" wrap="square" tIns="0">
            <a:noAutofit/>
          </a:bodyPr>
          <a:lstStyle>
            <a:lvl1pPr lvl="0" algn="l">
              <a:lnSpc>
                <a:spcPct val="90000"/>
              </a:lnSpc>
              <a:spcBef>
                <a:spcPts val="1000"/>
              </a:spcBef>
              <a:spcAft>
                <a:spcPts val="0"/>
              </a:spcAft>
              <a:buClr>
                <a:schemeClr val="accent1"/>
              </a:buClr>
              <a:buSzPts val="3000"/>
              <a:buNone/>
              <a:defRPr sz="3000">
                <a:solidFill>
                  <a:schemeClr val="accent1"/>
                </a:solidFill>
                <a:latin typeface="Trebuchet MS"/>
                <a:ea typeface="Trebuchet MS"/>
                <a:cs typeface="Trebuchet MS"/>
                <a:sym typeface="Trebuchet MS"/>
              </a:defRPr>
            </a:lvl1pPr>
            <a:lvl2pPr lvl="1" algn="ctr">
              <a:lnSpc>
                <a:spcPct val="90000"/>
              </a:lnSpc>
              <a:spcBef>
                <a:spcPts val="1000"/>
              </a:spcBef>
              <a:spcAft>
                <a:spcPts val="0"/>
              </a:spcAft>
              <a:buClr>
                <a:schemeClr val="dk2"/>
              </a:buClr>
              <a:buSzPts val="2000"/>
              <a:buNone/>
              <a:defRPr sz="2000"/>
            </a:lvl2pPr>
            <a:lvl3pPr lvl="2" algn="ctr">
              <a:lnSpc>
                <a:spcPct val="90000"/>
              </a:lnSpc>
              <a:spcBef>
                <a:spcPts val="1000"/>
              </a:spcBef>
              <a:spcAft>
                <a:spcPts val="0"/>
              </a:spcAft>
              <a:buClr>
                <a:schemeClr val="dk2"/>
              </a:buClr>
              <a:buSzPts val="1800"/>
              <a:buNone/>
              <a:defRPr sz="1800"/>
            </a:lvl3pPr>
            <a:lvl4pPr lvl="3" algn="ctr">
              <a:lnSpc>
                <a:spcPct val="90000"/>
              </a:lnSpc>
              <a:spcBef>
                <a:spcPts val="1000"/>
              </a:spcBef>
              <a:spcAft>
                <a:spcPts val="0"/>
              </a:spcAft>
              <a:buClr>
                <a:schemeClr val="dk2"/>
              </a:buClr>
              <a:buSzPts val="1600"/>
              <a:buNone/>
              <a:defRPr sz="1600"/>
            </a:lvl4pPr>
            <a:lvl5pPr lvl="4" algn="ctr">
              <a:lnSpc>
                <a:spcPct val="90000"/>
              </a:lnSpc>
              <a:spcBef>
                <a:spcPts val="1000"/>
              </a:spcBef>
              <a:spcAft>
                <a:spcPts val="0"/>
              </a:spcAft>
              <a:buClr>
                <a:schemeClr val="dk2"/>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2" showMasterSp="0">
  <p:cSld name="Divider v2">
    <p:bg>
      <p:bgPr>
        <a:solidFill>
          <a:schemeClr val="accent1"/>
        </a:solidFill>
      </p:bgPr>
    </p:bg>
    <p:spTree>
      <p:nvGrpSpPr>
        <p:cNvPr id="64" name="Shape 64"/>
        <p:cNvGrpSpPr/>
        <p:nvPr/>
      </p:nvGrpSpPr>
      <p:grpSpPr>
        <a:xfrm>
          <a:off x="0" y="0"/>
          <a:ext cx="0" cy="0"/>
          <a:chOff x="0" y="0"/>
          <a:chExt cx="0" cy="0"/>
        </a:xfrm>
      </p:grpSpPr>
      <p:sp>
        <p:nvSpPr>
          <p:cNvPr id="65" name="Google Shape;65;p37" title="Decorative"/>
          <p:cNvSpPr/>
          <p:nvPr/>
        </p:nvSpPr>
        <p:spPr>
          <a:xfrm>
            <a:off x="-135" y="2"/>
            <a:ext cx="6569449"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strike="noStrike">
              <a:solidFill>
                <a:schemeClr val="dk1"/>
              </a:solidFill>
              <a:latin typeface="Arial"/>
              <a:ea typeface="Arial"/>
              <a:cs typeface="Arial"/>
              <a:sym typeface="Arial"/>
            </a:endParaRPr>
          </a:p>
        </p:txBody>
      </p:sp>
      <p:sp>
        <p:nvSpPr>
          <p:cNvPr id="66" name="Google Shape;66;p37"/>
          <p:cNvSpPr txBox="1"/>
          <p:nvPr>
            <p:ph idx="1" type="body"/>
          </p:nvPr>
        </p:nvSpPr>
        <p:spPr>
          <a:xfrm>
            <a:off x="566400" y="1327150"/>
            <a:ext cx="55296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67" name="Google Shape;67;p37" title="Guide Dogs Logo"/>
          <p:cNvPicPr preferRelativeResize="0"/>
          <p:nvPr/>
        </p:nvPicPr>
        <p:blipFill rotWithShape="1">
          <a:blip r:embed="rId2">
            <a:alphaModFix/>
          </a:blip>
          <a:srcRect b="0" l="0" r="0" t="0"/>
          <a:stretch/>
        </p:blipFill>
        <p:spPr>
          <a:xfrm>
            <a:off x="567267" y="6197670"/>
            <a:ext cx="1114576"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3" showMasterSp="0">
  <p:cSld name="Divider v3">
    <p:spTree>
      <p:nvGrpSpPr>
        <p:cNvPr id="68" name="Shape 68"/>
        <p:cNvGrpSpPr/>
        <p:nvPr/>
      </p:nvGrpSpPr>
      <p:grpSpPr>
        <a:xfrm>
          <a:off x="0" y="0"/>
          <a:ext cx="0" cy="0"/>
          <a:chOff x="0" y="0"/>
          <a:chExt cx="0" cy="0"/>
        </a:xfrm>
      </p:grpSpPr>
      <p:sp>
        <p:nvSpPr>
          <p:cNvPr id="69" name="Google Shape;69;p38" title="Decorative"/>
          <p:cNvSpPr/>
          <p:nvPr/>
        </p:nvSpPr>
        <p:spPr>
          <a:xfrm>
            <a:off x="-135" y="2"/>
            <a:ext cx="6569449"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strike="noStrike">
              <a:solidFill>
                <a:schemeClr val="dk1"/>
              </a:solidFill>
              <a:latin typeface="Arial"/>
              <a:ea typeface="Arial"/>
              <a:cs typeface="Arial"/>
              <a:sym typeface="Arial"/>
            </a:endParaRPr>
          </a:p>
        </p:txBody>
      </p:sp>
      <p:sp>
        <p:nvSpPr>
          <p:cNvPr id="70" name="Google Shape;70;p38"/>
          <p:cNvSpPr txBox="1"/>
          <p:nvPr>
            <p:ph idx="1" type="body"/>
          </p:nvPr>
        </p:nvSpPr>
        <p:spPr>
          <a:xfrm>
            <a:off x="566400" y="1327150"/>
            <a:ext cx="55296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38"/>
          <p:cNvSpPr/>
          <p:nvPr>
            <p:ph idx="2" type="pic"/>
          </p:nvPr>
        </p:nvSpPr>
        <p:spPr>
          <a:xfrm>
            <a:off x="5575637" y="-1"/>
            <a:ext cx="6616363" cy="6858000"/>
          </a:xfrm>
          <a:prstGeom prst="rect">
            <a:avLst/>
          </a:prstGeom>
          <a:noFill/>
          <a:ln>
            <a:noFill/>
          </a:ln>
        </p:spPr>
      </p:sp>
      <p:pic>
        <p:nvPicPr>
          <p:cNvPr descr="Guide Dogs Logo" id="72" name="Google Shape;72;p38" title="Guide Dogs Logo"/>
          <p:cNvPicPr preferRelativeResize="0"/>
          <p:nvPr/>
        </p:nvPicPr>
        <p:blipFill rotWithShape="1">
          <a:blip r:embed="rId2">
            <a:alphaModFix/>
          </a:blip>
          <a:srcRect b="0" l="0" r="0" t="0"/>
          <a:stretch/>
        </p:blipFill>
        <p:spPr>
          <a:xfrm>
            <a:off x="567267" y="6197670"/>
            <a:ext cx="1114576"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4" showMasterSp="0">
  <p:cSld name="Divider v4">
    <p:bg>
      <p:bgPr>
        <a:solidFill>
          <a:schemeClr val="accent2"/>
        </a:solidFill>
      </p:bgPr>
    </p:bg>
    <p:spTree>
      <p:nvGrpSpPr>
        <p:cNvPr id="73" name="Shape 73"/>
        <p:cNvGrpSpPr/>
        <p:nvPr/>
      </p:nvGrpSpPr>
      <p:grpSpPr>
        <a:xfrm>
          <a:off x="0" y="0"/>
          <a:ext cx="0" cy="0"/>
          <a:chOff x="0" y="0"/>
          <a:chExt cx="0" cy="0"/>
        </a:xfrm>
      </p:grpSpPr>
      <p:sp>
        <p:nvSpPr>
          <p:cNvPr id="74" name="Google Shape;74;p39" title="Decorative"/>
          <p:cNvSpPr/>
          <p:nvPr/>
        </p:nvSpPr>
        <p:spPr>
          <a:xfrm>
            <a:off x="-135" y="2"/>
            <a:ext cx="6569449"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strike="noStrike">
              <a:solidFill>
                <a:schemeClr val="dk1"/>
              </a:solidFill>
              <a:latin typeface="Arial"/>
              <a:ea typeface="Arial"/>
              <a:cs typeface="Arial"/>
              <a:sym typeface="Arial"/>
            </a:endParaRPr>
          </a:p>
        </p:txBody>
      </p:sp>
      <p:sp>
        <p:nvSpPr>
          <p:cNvPr id="75" name="Google Shape;75;p39"/>
          <p:cNvSpPr txBox="1"/>
          <p:nvPr>
            <p:ph idx="1" type="body"/>
          </p:nvPr>
        </p:nvSpPr>
        <p:spPr>
          <a:xfrm>
            <a:off x="566400" y="1327150"/>
            <a:ext cx="55296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76" name="Google Shape;76;p39" title="Guide Dogs Logo"/>
          <p:cNvPicPr preferRelativeResize="0"/>
          <p:nvPr/>
        </p:nvPicPr>
        <p:blipFill rotWithShape="1">
          <a:blip r:embed="rId2">
            <a:alphaModFix/>
          </a:blip>
          <a:srcRect b="0" l="0" r="0" t="0"/>
          <a:stretch/>
        </p:blipFill>
        <p:spPr>
          <a:xfrm>
            <a:off x="567267" y="6197670"/>
            <a:ext cx="1114576"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5" showMasterSp="0">
  <p:cSld name="Divider v5">
    <p:spTree>
      <p:nvGrpSpPr>
        <p:cNvPr id="77" name="Shape 77"/>
        <p:cNvGrpSpPr/>
        <p:nvPr/>
      </p:nvGrpSpPr>
      <p:grpSpPr>
        <a:xfrm>
          <a:off x="0" y="0"/>
          <a:ext cx="0" cy="0"/>
          <a:chOff x="0" y="0"/>
          <a:chExt cx="0" cy="0"/>
        </a:xfrm>
      </p:grpSpPr>
      <p:sp>
        <p:nvSpPr>
          <p:cNvPr id="78" name="Google Shape;78;p40" title="Decorative"/>
          <p:cNvSpPr/>
          <p:nvPr/>
        </p:nvSpPr>
        <p:spPr>
          <a:xfrm>
            <a:off x="-135" y="2"/>
            <a:ext cx="6569449"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strike="noStrike">
              <a:solidFill>
                <a:schemeClr val="dk1"/>
              </a:solidFill>
              <a:latin typeface="Arial"/>
              <a:ea typeface="Arial"/>
              <a:cs typeface="Arial"/>
              <a:sym typeface="Arial"/>
            </a:endParaRPr>
          </a:p>
        </p:txBody>
      </p:sp>
      <p:sp>
        <p:nvSpPr>
          <p:cNvPr id="79" name="Google Shape;79;p40"/>
          <p:cNvSpPr txBox="1"/>
          <p:nvPr>
            <p:ph idx="1" type="body"/>
          </p:nvPr>
        </p:nvSpPr>
        <p:spPr>
          <a:xfrm>
            <a:off x="566400" y="1327150"/>
            <a:ext cx="55296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0" name="Google Shape;80;p40"/>
          <p:cNvSpPr/>
          <p:nvPr>
            <p:ph idx="2" type="pic"/>
          </p:nvPr>
        </p:nvSpPr>
        <p:spPr>
          <a:xfrm>
            <a:off x="5575637" y="-1"/>
            <a:ext cx="6616363" cy="6858000"/>
          </a:xfrm>
          <a:prstGeom prst="rect">
            <a:avLst/>
          </a:prstGeom>
          <a:noFill/>
          <a:ln>
            <a:noFill/>
          </a:ln>
        </p:spPr>
      </p:sp>
      <p:pic>
        <p:nvPicPr>
          <p:cNvPr descr="Guide Dogs Logo" id="81" name="Google Shape;81;p40" title="Guide Dogs Logo"/>
          <p:cNvPicPr preferRelativeResize="0"/>
          <p:nvPr/>
        </p:nvPicPr>
        <p:blipFill rotWithShape="1">
          <a:blip r:embed="rId2">
            <a:alphaModFix/>
          </a:blip>
          <a:srcRect b="0" l="0" r="0" t="0"/>
          <a:stretch/>
        </p:blipFill>
        <p:spPr>
          <a:xfrm>
            <a:off x="567267" y="6197670"/>
            <a:ext cx="1114576"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6" showMasterSp="0">
  <p:cSld name="Divider v6">
    <p:bg>
      <p:bgPr>
        <a:solidFill>
          <a:schemeClr val="accent3"/>
        </a:solidFill>
      </p:bgPr>
    </p:bg>
    <p:spTree>
      <p:nvGrpSpPr>
        <p:cNvPr id="82" name="Shape 82"/>
        <p:cNvGrpSpPr/>
        <p:nvPr/>
      </p:nvGrpSpPr>
      <p:grpSpPr>
        <a:xfrm>
          <a:off x="0" y="0"/>
          <a:ext cx="0" cy="0"/>
          <a:chOff x="0" y="0"/>
          <a:chExt cx="0" cy="0"/>
        </a:xfrm>
      </p:grpSpPr>
      <p:sp>
        <p:nvSpPr>
          <p:cNvPr id="83" name="Google Shape;83;p41" title="Decorative"/>
          <p:cNvSpPr/>
          <p:nvPr/>
        </p:nvSpPr>
        <p:spPr>
          <a:xfrm>
            <a:off x="-135" y="2"/>
            <a:ext cx="6569449"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strike="noStrike">
              <a:solidFill>
                <a:schemeClr val="dk1"/>
              </a:solidFill>
              <a:latin typeface="Arial"/>
              <a:ea typeface="Arial"/>
              <a:cs typeface="Arial"/>
              <a:sym typeface="Arial"/>
            </a:endParaRPr>
          </a:p>
        </p:txBody>
      </p:sp>
      <p:sp>
        <p:nvSpPr>
          <p:cNvPr id="84" name="Google Shape;84;p41"/>
          <p:cNvSpPr txBox="1"/>
          <p:nvPr>
            <p:ph idx="1" type="body"/>
          </p:nvPr>
        </p:nvSpPr>
        <p:spPr>
          <a:xfrm>
            <a:off x="566400" y="1327150"/>
            <a:ext cx="55296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85" name="Google Shape;85;p41" title="Guide Dogs Logo"/>
          <p:cNvPicPr preferRelativeResize="0"/>
          <p:nvPr/>
        </p:nvPicPr>
        <p:blipFill rotWithShape="1">
          <a:blip r:embed="rId2">
            <a:alphaModFix/>
          </a:blip>
          <a:srcRect b="0" l="0" r="0" t="0"/>
          <a:stretch/>
        </p:blipFill>
        <p:spPr>
          <a:xfrm>
            <a:off x="567267" y="6197670"/>
            <a:ext cx="1114576"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7" showMasterSp="0">
  <p:cSld name="Divider v7">
    <p:spTree>
      <p:nvGrpSpPr>
        <p:cNvPr id="86" name="Shape 86"/>
        <p:cNvGrpSpPr/>
        <p:nvPr/>
      </p:nvGrpSpPr>
      <p:grpSpPr>
        <a:xfrm>
          <a:off x="0" y="0"/>
          <a:ext cx="0" cy="0"/>
          <a:chOff x="0" y="0"/>
          <a:chExt cx="0" cy="0"/>
        </a:xfrm>
      </p:grpSpPr>
      <p:sp>
        <p:nvSpPr>
          <p:cNvPr id="87" name="Google Shape;87;p42" title="Decorative"/>
          <p:cNvSpPr/>
          <p:nvPr/>
        </p:nvSpPr>
        <p:spPr>
          <a:xfrm>
            <a:off x="-135" y="2"/>
            <a:ext cx="6569449"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strike="noStrike">
              <a:solidFill>
                <a:schemeClr val="dk1"/>
              </a:solidFill>
              <a:latin typeface="Arial"/>
              <a:ea typeface="Arial"/>
              <a:cs typeface="Arial"/>
              <a:sym typeface="Arial"/>
            </a:endParaRPr>
          </a:p>
        </p:txBody>
      </p:sp>
      <p:sp>
        <p:nvSpPr>
          <p:cNvPr id="88" name="Google Shape;88;p42"/>
          <p:cNvSpPr txBox="1"/>
          <p:nvPr>
            <p:ph idx="1" type="body"/>
          </p:nvPr>
        </p:nvSpPr>
        <p:spPr>
          <a:xfrm>
            <a:off x="566400" y="1327150"/>
            <a:ext cx="55296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 name="Google Shape;89;p42"/>
          <p:cNvSpPr/>
          <p:nvPr>
            <p:ph idx="2" type="pic"/>
          </p:nvPr>
        </p:nvSpPr>
        <p:spPr>
          <a:xfrm>
            <a:off x="5575637" y="-1"/>
            <a:ext cx="6616363" cy="6858000"/>
          </a:xfrm>
          <a:prstGeom prst="rect">
            <a:avLst/>
          </a:prstGeom>
          <a:noFill/>
          <a:ln>
            <a:noFill/>
          </a:ln>
        </p:spPr>
      </p:sp>
      <p:pic>
        <p:nvPicPr>
          <p:cNvPr descr="Guide Dogs Logo" id="90" name="Google Shape;90;p42" title="Guide Dogs Logo"/>
          <p:cNvPicPr preferRelativeResize="0"/>
          <p:nvPr/>
        </p:nvPicPr>
        <p:blipFill rotWithShape="1">
          <a:blip r:embed="rId2">
            <a:alphaModFix/>
          </a:blip>
          <a:srcRect b="0" l="0" r="0" t="0"/>
          <a:stretch/>
        </p:blipFill>
        <p:spPr>
          <a:xfrm>
            <a:off x="567267" y="6197670"/>
            <a:ext cx="1114576"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8" showMasterSp="0">
  <p:cSld name="Divider v8">
    <p:bg>
      <p:bgPr>
        <a:solidFill>
          <a:schemeClr val="accent4"/>
        </a:solidFill>
      </p:bgPr>
    </p:bg>
    <p:spTree>
      <p:nvGrpSpPr>
        <p:cNvPr id="91" name="Shape 91"/>
        <p:cNvGrpSpPr/>
        <p:nvPr/>
      </p:nvGrpSpPr>
      <p:grpSpPr>
        <a:xfrm>
          <a:off x="0" y="0"/>
          <a:ext cx="0" cy="0"/>
          <a:chOff x="0" y="0"/>
          <a:chExt cx="0" cy="0"/>
        </a:xfrm>
      </p:grpSpPr>
      <p:sp>
        <p:nvSpPr>
          <p:cNvPr id="92" name="Google Shape;92;p43" title="Decorative"/>
          <p:cNvSpPr/>
          <p:nvPr/>
        </p:nvSpPr>
        <p:spPr>
          <a:xfrm>
            <a:off x="-135" y="2"/>
            <a:ext cx="6569449"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strike="noStrike">
              <a:solidFill>
                <a:schemeClr val="dk1"/>
              </a:solidFill>
              <a:latin typeface="Arial"/>
              <a:ea typeface="Arial"/>
              <a:cs typeface="Arial"/>
              <a:sym typeface="Arial"/>
            </a:endParaRPr>
          </a:p>
        </p:txBody>
      </p:sp>
      <p:sp>
        <p:nvSpPr>
          <p:cNvPr id="93" name="Google Shape;93;p43"/>
          <p:cNvSpPr txBox="1"/>
          <p:nvPr>
            <p:ph idx="1" type="body"/>
          </p:nvPr>
        </p:nvSpPr>
        <p:spPr>
          <a:xfrm>
            <a:off x="566400" y="1327150"/>
            <a:ext cx="55296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94" name="Google Shape;94;p43" title="Guide Dogs Logo"/>
          <p:cNvPicPr preferRelativeResize="0"/>
          <p:nvPr/>
        </p:nvPicPr>
        <p:blipFill rotWithShape="1">
          <a:blip r:embed="rId2">
            <a:alphaModFix/>
          </a:blip>
          <a:srcRect b="0" l="0" r="0" t="0"/>
          <a:stretch/>
        </p:blipFill>
        <p:spPr>
          <a:xfrm>
            <a:off x="567267" y="6197670"/>
            <a:ext cx="1114576"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9" showMasterSp="0">
  <p:cSld name="Divider v9">
    <p:spTree>
      <p:nvGrpSpPr>
        <p:cNvPr id="95" name="Shape 95"/>
        <p:cNvGrpSpPr/>
        <p:nvPr/>
      </p:nvGrpSpPr>
      <p:grpSpPr>
        <a:xfrm>
          <a:off x="0" y="0"/>
          <a:ext cx="0" cy="0"/>
          <a:chOff x="0" y="0"/>
          <a:chExt cx="0" cy="0"/>
        </a:xfrm>
      </p:grpSpPr>
      <p:sp>
        <p:nvSpPr>
          <p:cNvPr id="96" name="Google Shape;96;p44" title="Decorative"/>
          <p:cNvSpPr/>
          <p:nvPr/>
        </p:nvSpPr>
        <p:spPr>
          <a:xfrm>
            <a:off x="-135" y="2"/>
            <a:ext cx="6569449"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strike="noStrike">
              <a:solidFill>
                <a:schemeClr val="dk1"/>
              </a:solidFill>
              <a:latin typeface="Arial"/>
              <a:ea typeface="Arial"/>
              <a:cs typeface="Arial"/>
              <a:sym typeface="Arial"/>
            </a:endParaRPr>
          </a:p>
        </p:txBody>
      </p:sp>
      <p:sp>
        <p:nvSpPr>
          <p:cNvPr id="97" name="Google Shape;97;p44"/>
          <p:cNvSpPr txBox="1"/>
          <p:nvPr>
            <p:ph idx="1" type="body"/>
          </p:nvPr>
        </p:nvSpPr>
        <p:spPr>
          <a:xfrm>
            <a:off x="566400" y="1327150"/>
            <a:ext cx="55296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8" name="Google Shape;98;p44"/>
          <p:cNvSpPr/>
          <p:nvPr>
            <p:ph idx="2" type="pic"/>
          </p:nvPr>
        </p:nvSpPr>
        <p:spPr>
          <a:xfrm>
            <a:off x="5575637" y="-1"/>
            <a:ext cx="6616363" cy="6858000"/>
          </a:xfrm>
          <a:prstGeom prst="rect">
            <a:avLst/>
          </a:prstGeom>
          <a:noFill/>
          <a:ln>
            <a:noFill/>
          </a:ln>
        </p:spPr>
      </p:sp>
      <p:pic>
        <p:nvPicPr>
          <p:cNvPr descr="Guide Dogs Logo" id="99" name="Google Shape;99;p44" title="Guide Dogs Logo"/>
          <p:cNvPicPr preferRelativeResize="0"/>
          <p:nvPr/>
        </p:nvPicPr>
        <p:blipFill rotWithShape="1">
          <a:blip r:embed="rId2">
            <a:alphaModFix/>
          </a:blip>
          <a:srcRect b="0" l="0" r="0" t="0"/>
          <a:stretch/>
        </p:blipFill>
        <p:spPr>
          <a:xfrm>
            <a:off x="567267" y="6197670"/>
            <a:ext cx="1114576"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10" showMasterSp="0">
  <p:cSld name="Divider v10">
    <p:bg>
      <p:bgPr>
        <a:solidFill>
          <a:schemeClr val="accent5"/>
        </a:solidFill>
      </p:bgPr>
    </p:bg>
    <p:spTree>
      <p:nvGrpSpPr>
        <p:cNvPr id="100" name="Shape 100"/>
        <p:cNvGrpSpPr/>
        <p:nvPr/>
      </p:nvGrpSpPr>
      <p:grpSpPr>
        <a:xfrm>
          <a:off x="0" y="0"/>
          <a:ext cx="0" cy="0"/>
          <a:chOff x="0" y="0"/>
          <a:chExt cx="0" cy="0"/>
        </a:xfrm>
      </p:grpSpPr>
      <p:sp>
        <p:nvSpPr>
          <p:cNvPr id="101" name="Google Shape;101;p45" title="Decorative"/>
          <p:cNvSpPr/>
          <p:nvPr/>
        </p:nvSpPr>
        <p:spPr>
          <a:xfrm>
            <a:off x="-135" y="2"/>
            <a:ext cx="6569449"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strike="noStrike">
              <a:solidFill>
                <a:schemeClr val="dk1"/>
              </a:solidFill>
              <a:latin typeface="Arial"/>
              <a:ea typeface="Arial"/>
              <a:cs typeface="Arial"/>
              <a:sym typeface="Arial"/>
            </a:endParaRPr>
          </a:p>
        </p:txBody>
      </p:sp>
      <p:sp>
        <p:nvSpPr>
          <p:cNvPr id="102" name="Google Shape;102;p45"/>
          <p:cNvSpPr txBox="1"/>
          <p:nvPr>
            <p:ph idx="1" type="body"/>
          </p:nvPr>
        </p:nvSpPr>
        <p:spPr>
          <a:xfrm>
            <a:off x="566400" y="1327150"/>
            <a:ext cx="55296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03" name="Google Shape;103;p45" title="Guide Dogs Logo"/>
          <p:cNvPicPr preferRelativeResize="0"/>
          <p:nvPr/>
        </p:nvPicPr>
        <p:blipFill rotWithShape="1">
          <a:blip r:embed="rId2">
            <a:alphaModFix/>
          </a:blip>
          <a:srcRect b="0" l="0" r="0" t="0"/>
          <a:stretch/>
        </p:blipFill>
        <p:spPr>
          <a:xfrm>
            <a:off x="567267" y="6197670"/>
            <a:ext cx="1114576"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2" showMasterSp="0">
  <p:cSld name="Title and content v2">
    <p:bg>
      <p:bgPr>
        <a:solidFill>
          <a:schemeClr val="dk1"/>
        </a:solidFill>
      </p:bgPr>
    </p:bg>
    <p:spTree>
      <p:nvGrpSpPr>
        <p:cNvPr id="104" name="Shape 104"/>
        <p:cNvGrpSpPr/>
        <p:nvPr/>
      </p:nvGrpSpPr>
      <p:grpSpPr>
        <a:xfrm>
          <a:off x="0" y="0"/>
          <a:ext cx="0" cy="0"/>
          <a:chOff x="0" y="0"/>
          <a:chExt cx="0" cy="0"/>
        </a:xfrm>
      </p:grpSpPr>
      <p:sp>
        <p:nvSpPr>
          <p:cNvPr id="105" name="Google Shape;105;p46"/>
          <p:cNvSpPr txBox="1"/>
          <p:nvPr>
            <p:ph idx="1" type="body"/>
          </p:nvPr>
        </p:nvSpPr>
        <p:spPr>
          <a:xfrm>
            <a:off x="567267" y="295199"/>
            <a:ext cx="110592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6" name="Google Shape;106;p46"/>
          <p:cNvSpPr txBox="1"/>
          <p:nvPr>
            <p:ph idx="2" type="body"/>
          </p:nvPr>
        </p:nvSpPr>
        <p:spPr>
          <a:xfrm>
            <a:off x="567267" y="1329994"/>
            <a:ext cx="110592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lt1"/>
              </a:buClr>
              <a:buSzPts val="1800"/>
              <a:buNone/>
              <a:defRPr>
                <a:solidFill>
                  <a:schemeClr val="lt1"/>
                </a:solidFill>
              </a:defRPr>
            </a:lvl1pPr>
            <a:lvl2pPr indent="-342900" lvl="1" marL="914400" algn="l">
              <a:lnSpc>
                <a:spcPct val="100000"/>
              </a:lnSpc>
              <a:spcBef>
                <a:spcPts val="1200"/>
              </a:spcBef>
              <a:spcAft>
                <a:spcPts val="0"/>
              </a:spcAft>
              <a:buClr>
                <a:schemeClr val="lt1"/>
              </a:buClr>
              <a:buSzPts val="1800"/>
              <a:buChar char="•"/>
              <a:defRPr>
                <a:solidFill>
                  <a:schemeClr val="lt1"/>
                </a:solidFill>
              </a:defRPr>
            </a:lvl2pPr>
            <a:lvl3pPr indent="-342900" lvl="2" marL="1371600" algn="l">
              <a:lnSpc>
                <a:spcPct val="100000"/>
              </a:lnSpc>
              <a:spcBef>
                <a:spcPts val="900"/>
              </a:spcBef>
              <a:spcAft>
                <a:spcPts val="0"/>
              </a:spcAft>
              <a:buClr>
                <a:schemeClr val="lt1"/>
              </a:buClr>
              <a:buSzPts val="1800"/>
              <a:buChar char="–"/>
              <a:defRPr>
                <a:solidFill>
                  <a:schemeClr val="lt1"/>
                </a:solidFill>
              </a:defRPr>
            </a:lvl3pPr>
            <a:lvl4pPr indent="-228600" lvl="3" marL="1828800" algn="l">
              <a:lnSpc>
                <a:spcPct val="100000"/>
              </a:lnSpc>
              <a:spcBef>
                <a:spcPts val="0"/>
              </a:spcBef>
              <a:spcAft>
                <a:spcPts val="0"/>
              </a:spcAft>
              <a:buClr>
                <a:schemeClr val="lt1"/>
              </a:buClr>
              <a:buSzPts val="1800"/>
              <a:buFont typeface="Trebuchet MS"/>
              <a:buNone/>
              <a:defRPr>
                <a:solidFill>
                  <a:schemeClr val="lt1"/>
                </a:solidFill>
              </a:defRPr>
            </a:lvl4pPr>
            <a:lvl5pPr indent="-228600" lvl="4" marL="2286000" algn="l">
              <a:lnSpc>
                <a:spcPct val="100000"/>
              </a:lnSpc>
              <a:spcBef>
                <a:spcPts val="1800"/>
              </a:spcBef>
              <a:spcAft>
                <a:spcPts val="0"/>
              </a:spcAft>
              <a:buClr>
                <a:schemeClr val="lt1"/>
              </a:buClr>
              <a:buSzPts val="1000"/>
              <a:buFont typeface="Trebuchet MS"/>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07" name="Google Shape;107;p46" title="Guide Dogs Logo"/>
          <p:cNvPicPr preferRelativeResize="0"/>
          <p:nvPr/>
        </p:nvPicPr>
        <p:blipFill rotWithShape="1">
          <a:blip r:embed="rId2">
            <a:alphaModFix/>
          </a:blip>
          <a:srcRect b="0" l="0" r="0" t="0"/>
          <a:stretch/>
        </p:blipFill>
        <p:spPr>
          <a:xfrm>
            <a:off x="567267" y="6197670"/>
            <a:ext cx="1114576" cy="360000"/>
          </a:xfrm>
          <a:prstGeom prst="rect">
            <a:avLst/>
          </a:prstGeom>
          <a:noFill/>
          <a:ln>
            <a:noFill/>
          </a:ln>
        </p:spPr>
      </p:pic>
      <p:sp>
        <p:nvSpPr>
          <p:cNvPr id="108" name="Google Shape;108;p46" title="Decorative"/>
          <p:cNvSpPr txBox="1"/>
          <p:nvPr>
            <p:ph idx="11" type="ftr"/>
          </p:nvPr>
        </p:nvSpPr>
        <p:spPr>
          <a:xfrm>
            <a:off x="8462434" y="6416675"/>
            <a:ext cx="2781300" cy="1548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sz="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6" title="Decorative"/>
          <p:cNvSpPr txBox="1"/>
          <p:nvPr>
            <p:ph idx="12" type="sldNum"/>
          </p:nvPr>
        </p:nvSpPr>
        <p:spPr>
          <a:xfrm>
            <a:off x="11243734" y="6416675"/>
            <a:ext cx="383117" cy="154800"/>
          </a:xfrm>
          <a:prstGeom prst="rect">
            <a:avLst/>
          </a:prstGeom>
          <a:noFill/>
          <a:ln>
            <a:noFill/>
          </a:ln>
        </p:spPr>
        <p:txBody>
          <a:bodyPr anchorCtr="0" anchor="t" bIns="0" lIns="0" spcFirstLastPara="1" rIns="0" wrap="square" tIns="0">
            <a:noAutofit/>
          </a:bodyPr>
          <a:lstStyle>
            <a:lvl1pPr indent="0" lvl="0" marL="0" algn="r">
              <a:spcBef>
                <a:spcPts val="0"/>
              </a:spcBef>
              <a:buNone/>
              <a:defRPr sz="800">
                <a:solidFill>
                  <a:schemeClr val="lt1"/>
                </a:solidFill>
                <a:latin typeface="Trebuchet MS"/>
                <a:ea typeface="Trebuchet MS"/>
                <a:cs typeface="Trebuchet MS"/>
                <a:sym typeface="Trebuchet MS"/>
              </a:defRPr>
            </a:lvl1pPr>
            <a:lvl2pPr indent="0" lvl="1" marL="0" algn="r">
              <a:spcBef>
                <a:spcPts val="0"/>
              </a:spcBef>
              <a:buNone/>
              <a:defRPr sz="800">
                <a:solidFill>
                  <a:schemeClr val="lt1"/>
                </a:solidFill>
                <a:latin typeface="Trebuchet MS"/>
                <a:ea typeface="Trebuchet MS"/>
                <a:cs typeface="Trebuchet MS"/>
                <a:sym typeface="Trebuchet MS"/>
              </a:defRPr>
            </a:lvl2pPr>
            <a:lvl3pPr indent="0" lvl="2" marL="0" algn="r">
              <a:spcBef>
                <a:spcPts val="0"/>
              </a:spcBef>
              <a:buNone/>
              <a:defRPr sz="800">
                <a:solidFill>
                  <a:schemeClr val="lt1"/>
                </a:solidFill>
                <a:latin typeface="Trebuchet MS"/>
                <a:ea typeface="Trebuchet MS"/>
                <a:cs typeface="Trebuchet MS"/>
                <a:sym typeface="Trebuchet MS"/>
              </a:defRPr>
            </a:lvl3pPr>
            <a:lvl4pPr indent="0" lvl="3" marL="0" algn="r">
              <a:spcBef>
                <a:spcPts val="0"/>
              </a:spcBef>
              <a:buNone/>
              <a:defRPr sz="800">
                <a:solidFill>
                  <a:schemeClr val="lt1"/>
                </a:solidFill>
                <a:latin typeface="Trebuchet MS"/>
                <a:ea typeface="Trebuchet MS"/>
                <a:cs typeface="Trebuchet MS"/>
                <a:sym typeface="Trebuchet MS"/>
              </a:defRPr>
            </a:lvl4pPr>
            <a:lvl5pPr indent="0" lvl="4" marL="0" algn="r">
              <a:spcBef>
                <a:spcPts val="0"/>
              </a:spcBef>
              <a:buNone/>
              <a:defRPr sz="800">
                <a:solidFill>
                  <a:schemeClr val="lt1"/>
                </a:solidFill>
                <a:latin typeface="Trebuchet MS"/>
                <a:ea typeface="Trebuchet MS"/>
                <a:cs typeface="Trebuchet MS"/>
                <a:sym typeface="Trebuchet MS"/>
              </a:defRPr>
            </a:lvl5pPr>
            <a:lvl6pPr indent="0" lvl="5" marL="0" algn="r">
              <a:spcBef>
                <a:spcPts val="0"/>
              </a:spcBef>
              <a:buNone/>
              <a:defRPr sz="800">
                <a:solidFill>
                  <a:schemeClr val="lt1"/>
                </a:solidFill>
                <a:latin typeface="Trebuchet MS"/>
                <a:ea typeface="Trebuchet MS"/>
                <a:cs typeface="Trebuchet MS"/>
                <a:sym typeface="Trebuchet MS"/>
              </a:defRPr>
            </a:lvl6pPr>
            <a:lvl7pPr indent="0" lvl="6" marL="0" algn="r">
              <a:spcBef>
                <a:spcPts val="0"/>
              </a:spcBef>
              <a:buNone/>
              <a:defRPr sz="800">
                <a:solidFill>
                  <a:schemeClr val="lt1"/>
                </a:solidFill>
                <a:latin typeface="Trebuchet MS"/>
                <a:ea typeface="Trebuchet MS"/>
                <a:cs typeface="Trebuchet MS"/>
                <a:sym typeface="Trebuchet MS"/>
              </a:defRPr>
            </a:lvl7pPr>
            <a:lvl8pPr indent="0" lvl="7" marL="0" algn="r">
              <a:spcBef>
                <a:spcPts val="0"/>
              </a:spcBef>
              <a:buNone/>
              <a:defRPr sz="800">
                <a:solidFill>
                  <a:schemeClr val="lt1"/>
                </a:solidFill>
                <a:latin typeface="Trebuchet MS"/>
                <a:ea typeface="Trebuchet MS"/>
                <a:cs typeface="Trebuchet MS"/>
                <a:sym typeface="Trebuchet MS"/>
              </a:defRPr>
            </a:lvl8pPr>
            <a:lvl9pPr indent="0" lvl="8" marL="0" algn="r">
              <a:spcBef>
                <a:spcPts val="0"/>
              </a:spcBef>
              <a:buNone/>
              <a:defRPr sz="800">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type="obj">
  <p:cSld name="OBJECT">
    <p:spTree>
      <p:nvGrpSpPr>
        <p:cNvPr id="19" name="Shape 19"/>
        <p:cNvGrpSpPr/>
        <p:nvPr/>
      </p:nvGrpSpPr>
      <p:grpSpPr>
        <a:xfrm>
          <a:off x="0" y="0"/>
          <a:ext cx="0" cy="0"/>
          <a:chOff x="0" y="0"/>
          <a:chExt cx="0" cy="0"/>
        </a:xfrm>
      </p:grpSpPr>
      <p:sp>
        <p:nvSpPr>
          <p:cNvPr id="20" name="Google Shape;20;p28"/>
          <p:cNvSpPr txBox="1"/>
          <p:nvPr>
            <p:ph type="title"/>
          </p:nvPr>
        </p:nvSpPr>
        <p:spPr>
          <a:xfrm>
            <a:off x="512956" y="76200"/>
            <a:ext cx="11108473" cy="1719395"/>
          </a:xfrm>
          <a:prstGeom prst="rect">
            <a:avLst/>
          </a:prstGeom>
          <a:noFill/>
          <a:ln>
            <a:noFill/>
          </a:ln>
        </p:spPr>
        <p:txBody>
          <a:bodyPr anchorCtr="0" anchor="ctr" bIns="0" lIns="0" spcFirstLastPara="1" rIns="0" wrap="square" tIns="0">
            <a:normAutofit/>
          </a:bodyPr>
          <a:lstStyle>
            <a:lvl1pPr lvl="0" algn="l">
              <a:lnSpc>
                <a:spcPct val="80000"/>
              </a:lnSpc>
              <a:spcBef>
                <a:spcPts val="0"/>
              </a:spcBef>
              <a:spcAft>
                <a:spcPts val="0"/>
              </a:spcAft>
              <a:buClr>
                <a:schemeClr val="dk2"/>
              </a:buClr>
              <a:buSzPts val="4400"/>
              <a:buFont typeface="Trebuchet MS"/>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8"/>
          <p:cNvSpPr txBox="1"/>
          <p:nvPr>
            <p:ph idx="1" type="body"/>
          </p:nvPr>
        </p:nvSpPr>
        <p:spPr>
          <a:xfrm>
            <a:off x="512956" y="1719396"/>
            <a:ext cx="11108473" cy="425610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2"/>
              </a:buClr>
              <a:buSzPts val="3000"/>
              <a:buNone/>
              <a:defRPr b="1">
                <a:solidFill>
                  <a:schemeClr val="dk2"/>
                </a:solidFill>
                <a:latin typeface="Trebuchet MS"/>
                <a:ea typeface="Trebuchet MS"/>
                <a:cs typeface="Trebuchet MS"/>
                <a:sym typeface="Trebuchet MS"/>
              </a:defRPr>
            </a:lvl1pPr>
            <a:lvl2pPr indent="-393700" lvl="1" marL="914400" algn="l">
              <a:lnSpc>
                <a:spcPct val="90000"/>
              </a:lnSpc>
              <a:spcBef>
                <a:spcPts val="1000"/>
              </a:spcBef>
              <a:spcAft>
                <a:spcPts val="0"/>
              </a:spcAft>
              <a:buClr>
                <a:schemeClr val="dk2"/>
              </a:buClr>
              <a:buSzPts val="2600"/>
              <a:buChar char="•"/>
              <a:defRPr>
                <a:solidFill>
                  <a:schemeClr val="dk2"/>
                </a:solidFill>
              </a:defRPr>
            </a:lvl2pPr>
            <a:lvl3pPr indent="-381000" lvl="2" marL="1371600" algn="l">
              <a:lnSpc>
                <a:spcPct val="90000"/>
              </a:lnSpc>
              <a:spcBef>
                <a:spcPts val="1000"/>
              </a:spcBef>
              <a:spcAft>
                <a:spcPts val="0"/>
              </a:spcAft>
              <a:buClr>
                <a:schemeClr val="dk2"/>
              </a:buClr>
              <a:buSzPts val="2400"/>
              <a:buChar char="•"/>
              <a:defRPr>
                <a:solidFill>
                  <a:schemeClr val="dk2"/>
                </a:solidFill>
              </a:defRPr>
            </a:lvl3pPr>
            <a:lvl4pPr indent="-368300" lvl="3" marL="1828800" algn="l">
              <a:lnSpc>
                <a:spcPct val="90000"/>
              </a:lnSpc>
              <a:spcBef>
                <a:spcPts val="1000"/>
              </a:spcBef>
              <a:spcAft>
                <a:spcPts val="0"/>
              </a:spcAft>
              <a:buClr>
                <a:schemeClr val="dk2"/>
              </a:buClr>
              <a:buSzPts val="2200"/>
              <a:buChar char="•"/>
              <a:defRPr>
                <a:solidFill>
                  <a:schemeClr val="dk2"/>
                </a:solidFill>
              </a:defRPr>
            </a:lvl4pPr>
            <a:lvl5pPr indent="-355600" lvl="4" marL="2286000" algn="l">
              <a:lnSpc>
                <a:spcPct val="90000"/>
              </a:lnSpc>
              <a:spcBef>
                <a:spcPts val="1000"/>
              </a:spcBef>
              <a:spcAft>
                <a:spcPts val="0"/>
              </a:spcAft>
              <a:buClr>
                <a:schemeClr val="dk2"/>
              </a:buClr>
              <a:buSzPts val="2000"/>
              <a:buChar char="•"/>
              <a:defRPr>
                <a:solidFill>
                  <a:schemeClr val="dk2"/>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p:cSld name="Two column content">
    <p:spTree>
      <p:nvGrpSpPr>
        <p:cNvPr id="110" name="Shape 110"/>
        <p:cNvGrpSpPr/>
        <p:nvPr/>
      </p:nvGrpSpPr>
      <p:grpSpPr>
        <a:xfrm>
          <a:off x="0" y="0"/>
          <a:ext cx="0" cy="0"/>
          <a:chOff x="0" y="0"/>
          <a:chExt cx="0" cy="0"/>
        </a:xfrm>
      </p:grpSpPr>
      <p:sp>
        <p:nvSpPr>
          <p:cNvPr id="111" name="Google Shape;111;p47"/>
          <p:cNvSpPr txBox="1"/>
          <p:nvPr>
            <p:ph idx="1" type="body"/>
          </p:nvPr>
        </p:nvSpPr>
        <p:spPr>
          <a:xfrm>
            <a:off x="567267" y="295199"/>
            <a:ext cx="110592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dk1"/>
              </a:buClr>
              <a:buSzPts val="3200"/>
              <a:buNone/>
              <a:defRPr sz="3200">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47"/>
          <p:cNvSpPr txBox="1"/>
          <p:nvPr>
            <p:ph idx="2" type="body"/>
          </p:nvPr>
        </p:nvSpPr>
        <p:spPr>
          <a:xfrm>
            <a:off x="567267" y="1329994"/>
            <a:ext cx="5376333"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p47"/>
          <p:cNvSpPr txBox="1"/>
          <p:nvPr>
            <p:ph idx="3" type="body"/>
          </p:nvPr>
        </p:nvSpPr>
        <p:spPr>
          <a:xfrm>
            <a:off x="6250134" y="1329994"/>
            <a:ext cx="5376333"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4" name="Google Shape;114;p47" title="Decorative"/>
          <p:cNvSpPr txBox="1"/>
          <p:nvPr>
            <p:ph idx="11" type="ftr"/>
          </p:nvPr>
        </p:nvSpPr>
        <p:spPr>
          <a:xfrm>
            <a:off x="8462434" y="6416675"/>
            <a:ext cx="2781300" cy="1548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sz="8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7" title="Decorative"/>
          <p:cNvSpPr txBox="1"/>
          <p:nvPr>
            <p:ph idx="12" type="sldNum"/>
          </p:nvPr>
        </p:nvSpPr>
        <p:spPr>
          <a:xfrm>
            <a:off x="11243734" y="6416675"/>
            <a:ext cx="383117" cy="1548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guide id="5" pos="2808">
          <p15:clr>
            <a:srgbClr val="FBAE40"/>
          </p15:clr>
        </p15:guide>
        <p15:guide id="6" pos="29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Light background" showMasterSp="0">
  <p:cSld name="Full page image: Light background">
    <p:bg>
      <p:bgPr>
        <a:solidFill>
          <a:schemeClr val="dk1"/>
        </a:solidFill>
      </p:bgPr>
    </p:bg>
    <p:spTree>
      <p:nvGrpSpPr>
        <p:cNvPr id="116" name="Shape 116"/>
        <p:cNvGrpSpPr/>
        <p:nvPr/>
      </p:nvGrpSpPr>
      <p:grpSpPr>
        <a:xfrm>
          <a:off x="0" y="0"/>
          <a:ext cx="0" cy="0"/>
          <a:chOff x="0" y="0"/>
          <a:chExt cx="0" cy="0"/>
        </a:xfrm>
      </p:grpSpPr>
      <p:sp>
        <p:nvSpPr>
          <p:cNvPr id="117" name="Google Shape;117;p48"/>
          <p:cNvSpPr/>
          <p:nvPr>
            <p:ph idx="2" type="pic"/>
          </p:nvPr>
        </p:nvSpPr>
        <p:spPr>
          <a:xfrm>
            <a:off x="3" y="2"/>
            <a:ext cx="12191997" cy="6857998"/>
          </a:xfrm>
          <a:prstGeom prst="rect">
            <a:avLst/>
          </a:prstGeom>
          <a:noFill/>
          <a:ln>
            <a:noFill/>
          </a:ln>
        </p:spPr>
      </p:sp>
      <p:sp>
        <p:nvSpPr>
          <p:cNvPr id="118" name="Google Shape;118;p48" title="Decorative"/>
          <p:cNvSpPr txBox="1"/>
          <p:nvPr>
            <p:ph idx="11" type="ftr"/>
          </p:nvPr>
        </p:nvSpPr>
        <p:spPr>
          <a:xfrm>
            <a:off x="8462434" y="6416675"/>
            <a:ext cx="2781300" cy="1548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sz="8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48" title="Decorative"/>
          <p:cNvSpPr txBox="1"/>
          <p:nvPr>
            <p:ph idx="12" type="sldNum"/>
          </p:nvPr>
        </p:nvSpPr>
        <p:spPr>
          <a:xfrm>
            <a:off x="11243734" y="6416675"/>
            <a:ext cx="383117" cy="1548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 page image: Dark background" showMasterSp="0">
  <p:cSld name="1_Full page image: Dark background">
    <p:bg>
      <p:bgPr>
        <a:solidFill>
          <a:schemeClr val="accent1"/>
        </a:solidFill>
      </p:bgPr>
    </p:bg>
    <p:spTree>
      <p:nvGrpSpPr>
        <p:cNvPr id="120" name="Shape 120"/>
        <p:cNvGrpSpPr/>
        <p:nvPr/>
      </p:nvGrpSpPr>
      <p:grpSpPr>
        <a:xfrm>
          <a:off x="0" y="0"/>
          <a:ext cx="0" cy="0"/>
          <a:chOff x="0" y="0"/>
          <a:chExt cx="0" cy="0"/>
        </a:xfrm>
      </p:grpSpPr>
      <p:sp>
        <p:nvSpPr>
          <p:cNvPr id="121" name="Google Shape;121;p49"/>
          <p:cNvSpPr/>
          <p:nvPr>
            <p:ph idx="2" type="pic"/>
          </p:nvPr>
        </p:nvSpPr>
        <p:spPr>
          <a:xfrm>
            <a:off x="3" y="2"/>
            <a:ext cx="12191997" cy="6857998"/>
          </a:xfrm>
          <a:prstGeom prst="rect">
            <a:avLst/>
          </a:prstGeom>
          <a:noFill/>
          <a:ln>
            <a:noFill/>
          </a:ln>
        </p:spPr>
      </p:sp>
      <p:sp>
        <p:nvSpPr>
          <p:cNvPr id="122" name="Google Shape;122;p49" title="Decorative"/>
          <p:cNvSpPr txBox="1"/>
          <p:nvPr>
            <p:ph idx="11" type="ftr"/>
          </p:nvPr>
        </p:nvSpPr>
        <p:spPr>
          <a:xfrm>
            <a:off x="8462434" y="6416675"/>
            <a:ext cx="2781300" cy="1548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sz="8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9" title="Decorative"/>
          <p:cNvSpPr txBox="1"/>
          <p:nvPr>
            <p:ph idx="12" type="sldNum"/>
          </p:nvPr>
        </p:nvSpPr>
        <p:spPr>
          <a:xfrm>
            <a:off x="11243734" y="6416675"/>
            <a:ext cx="383117" cy="154800"/>
          </a:xfrm>
          <a:prstGeom prst="rect">
            <a:avLst/>
          </a:prstGeom>
          <a:noFill/>
          <a:ln>
            <a:noFill/>
          </a:ln>
        </p:spPr>
        <p:txBody>
          <a:bodyPr anchorCtr="0" anchor="t" bIns="0" lIns="0" spcFirstLastPara="1" rIns="0" wrap="square" tIns="0">
            <a:noAutofit/>
          </a:bodyPr>
          <a:lstStyle>
            <a:lvl1pPr indent="0" lvl="0" marL="0" algn="r">
              <a:spcBef>
                <a:spcPts val="0"/>
              </a:spcBef>
              <a:buNone/>
              <a:defRPr sz="800">
                <a:solidFill>
                  <a:schemeClr val="accent1"/>
                </a:solidFill>
                <a:latin typeface="Trebuchet MS"/>
                <a:ea typeface="Trebuchet MS"/>
                <a:cs typeface="Trebuchet MS"/>
                <a:sym typeface="Trebuchet MS"/>
              </a:defRPr>
            </a:lvl1pPr>
            <a:lvl2pPr indent="0" lvl="1" marL="0" algn="r">
              <a:spcBef>
                <a:spcPts val="0"/>
              </a:spcBef>
              <a:buNone/>
              <a:defRPr sz="800">
                <a:solidFill>
                  <a:schemeClr val="accent1"/>
                </a:solidFill>
                <a:latin typeface="Trebuchet MS"/>
                <a:ea typeface="Trebuchet MS"/>
                <a:cs typeface="Trebuchet MS"/>
                <a:sym typeface="Trebuchet MS"/>
              </a:defRPr>
            </a:lvl2pPr>
            <a:lvl3pPr indent="0" lvl="2" marL="0" algn="r">
              <a:spcBef>
                <a:spcPts val="0"/>
              </a:spcBef>
              <a:buNone/>
              <a:defRPr sz="800">
                <a:solidFill>
                  <a:schemeClr val="accent1"/>
                </a:solidFill>
                <a:latin typeface="Trebuchet MS"/>
                <a:ea typeface="Trebuchet MS"/>
                <a:cs typeface="Trebuchet MS"/>
                <a:sym typeface="Trebuchet MS"/>
              </a:defRPr>
            </a:lvl3pPr>
            <a:lvl4pPr indent="0" lvl="3" marL="0" algn="r">
              <a:spcBef>
                <a:spcPts val="0"/>
              </a:spcBef>
              <a:buNone/>
              <a:defRPr sz="800">
                <a:solidFill>
                  <a:schemeClr val="accent1"/>
                </a:solidFill>
                <a:latin typeface="Trebuchet MS"/>
                <a:ea typeface="Trebuchet MS"/>
                <a:cs typeface="Trebuchet MS"/>
                <a:sym typeface="Trebuchet MS"/>
              </a:defRPr>
            </a:lvl4pPr>
            <a:lvl5pPr indent="0" lvl="4" marL="0" algn="r">
              <a:spcBef>
                <a:spcPts val="0"/>
              </a:spcBef>
              <a:buNone/>
              <a:defRPr sz="800">
                <a:solidFill>
                  <a:schemeClr val="accent1"/>
                </a:solidFill>
                <a:latin typeface="Trebuchet MS"/>
                <a:ea typeface="Trebuchet MS"/>
                <a:cs typeface="Trebuchet MS"/>
                <a:sym typeface="Trebuchet MS"/>
              </a:defRPr>
            </a:lvl5pPr>
            <a:lvl6pPr indent="0" lvl="5" marL="0" algn="r">
              <a:spcBef>
                <a:spcPts val="0"/>
              </a:spcBef>
              <a:buNone/>
              <a:defRPr sz="800">
                <a:solidFill>
                  <a:schemeClr val="accent1"/>
                </a:solidFill>
                <a:latin typeface="Trebuchet MS"/>
                <a:ea typeface="Trebuchet MS"/>
                <a:cs typeface="Trebuchet MS"/>
                <a:sym typeface="Trebuchet MS"/>
              </a:defRPr>
            </a:lvl6pPr>
            <a:lvl7pPr indent="0" lvl="6" marL="0" algn="r">
              <a:spcBef>
                <a:spcPts val="0"/>
              </a:spcBef>
              <a:buNone/>
              <a:defRPr sz="800">
                <a:solidFill>
                  <a:schemeClr val="accent1"/>
                </a:solidFill>
                <a:latin typeface="Trebuchet MS"/>
                <a:ea typeface="Trebuchet MS"/>
                <a:cs typeface="Trebuchet MS"/>
                <a:sym typeface="Trebuchet MS"/>
              </a:defRPr>
            </a:lvl7pPr>
            <a:lvl8pPr indent="0" lvl="7" marL="0" algn="r">
              <a:spcBef>
                <a:spcPts val="0"/>
              </a:spcBef>
              <a:buNone/>
              <a:defRPr sz="800">
                <a:solidFill>
                  <a:schemeClr val="accent1"/>
                </a:solidFill>
                <a:latin typeface="Trebuchet MS"/>
                <a:ea typeface="Trebuchet MS"/>
                <a:cs typeface="Trebuchet MS"/>
                <a:sym typeface="Trebuchet MS"/>
              </a:defRPr>
            </a:lvl8pPr>
            <a:lvl9pPr indent="0" lvl="8" marL="0" algn="r">
              <a:spcBef>
                <a:spcPts val="0"/>
              </a:spcBef>
              <a:buNone/>
              <a:defRPr sz="8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accent1"/>
        </a:solidFill>
      </p:bgPr>
    </p:bg>
    <p:spTree>
      <p:nvGrpSpPr>
        <p:cNvPr id="124" name="Shape 12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3" showMasterSp="0">
  <p:cSld name="Divider v3">
    <p:spTree>
      <p:nvGrpSpPr>
        <p:cNvPr id="22" name="Shape 22"/>
        <p:cNvGrpSpPr/>
        <p:nvPr/>
      </p:nvGrpSpPr>
      <p:grpSpPr>
        <a:xfrm>
          <a:off x="0" y="0"/>
          <a:ext cx="0" cy="0"/>
          <a:chOff x="0" y="0"/>
          <a:chExt cx="0" cy="0"/>
        </a:xfrm>
      </p:grpSpPr>
      <p:sp>
        <p:nvSpPr>
          <p:cNvPr id="23" name="Google Shape;23;p31" title="Decorative"/>
          <p:cNvSpPr/>
          <p:nvPr/>
        </p:nvSpPr>
        <p:spPr>
          <a:xfrm>
            <a:off x="-135" y="2"/>
            <a:ext cx="6569449"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strike="noStrike">
              <a:solidFill>
                <a:schemeClr val="dk1"/>
              </a:solidFill>
              <a:latin typeface="Arial"/>
              <a:ea typeface="Arial"/>
              <a:cs typeface="Arial"/>
              <a:sym typeface="Arial"/>
            </a:endParaRPr>
          </a:p>
        </p:txBody>
      </p:sp>
      <p:sp>
        <p:nvSpPr>
          <p:cNvPr id="24" name="Google Shape;24;p31"/>
          <p:cNvSpPr txBox="1"/>
          <p:nvPr>
            <p:ph idx="1" type="body"/>
          </p:nvPr>
        </p:nvSpPr>
        <p:spPr>
          <a:xfrm>
            <a:off x="566400" y="1327150"/>
            <a:ext cx="55296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1000"/>
              </a:spcBef>
              <a:spcAft>
                <a:spcPts val="0"/>
              </a:spcAft>
              <a:buClr>
                <a:schemeClr val="dk2"/>
              </a:buClr>
              <a:buSzPts val="2200"/>
              <a:buFont typeface="Trebuchet MS"/>
              <a:buNone/>
              <a:defRPr sz="2200"/>
            </a:lvl3pPr>
            <a:lvl4pPr indent="-228600" lvl="3" marL="1828800" algn="l">
              <a:lnSpc>
                <a:spcPct val="100000"/>
              </a:lnSpc>
              <a:spcBef>
                <a:spcPts val="1000"/>
              </a:spcBef>
              <a:spcAft>
                <a:spcPts val="0"/>
              </a:spcAft>
              <a:buClr>
                <a:schemeClr val="dk2"/>
              </a:buClr>
              <a:buSzPts val="2200"/>
              <a:buFont typeface="Trebuchet MS"/>
              <a:buNone/>
              <a:defRPr sz="2200"/>
            </a:lvl4pPr>
            <a:lvl5pPr indent="-368300" lvl="4" marL="2286000" algn="l">
              <a:lnSpc>
                <a:spcPct val="100000"/>
              </a:lnSpc>
              <a:spcBef>
                <a:spcPts val="1000"/>
              </a:spcBef>
              <a:spcAft>
                <a:spcPts val="0"/>
              </a:spcAft>
              <a:buClr>
                <a:schemeClr val="dk2"/>
              </a:buClr>
              <a:buSzPts val="2200"/>
              <a:buChar char="•"/>
              <a:defRPr sz="2200"/>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1"/>
          <p:cNvSpPr/>
          <p:nvPr>
            <p:ph idx="2" type="pic"/>
          </p:nvPr>
        </p:nvSpPr>
        <p:spPr>
          <a:xfrm>
            <a:off x="5575637" y="-1"/>
            <a:ext cx="6616363" cy="6858000"/>
          </a:xfrm>
          <a:prstGeom prst="rect">
            <a:avLst/>
          </a:prstGeom>
          <a:noFill/>
          <a:ln>
            <a:noFill/>
          </a:ln>
        </p:spPr>
      </p:sp>
      <p:pic>
        <p:nvPicPr>
          <p:cNvPr descr="Guide Dogs Logo" id="26" name="Google Shape;26;p31" title="Guide Dogs Logo"/>
          <p:cNvPicPr preferRelativeResize="0"/>
          <p:nvPr/>
        </p:nvPicPr>
        <p:blipFill rotWithShape="1">
          <a:blip r:embed="rId2">
            <a:alphaModFix/>
          </a:blip>
          <a:srcRect b="0" l="0" r="0" t="0"/>
          <a:stretch/>
        </p:blipFill>
        <p:spPr>
          <a:xfrm>
            <a:off x="567267" y="6197670"/>
            <a:ext cx="1114576"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p:cSld name="Contents Slide">
    <p:spTree>
      <p:nvGrpSpPr>
        <p:cNvPr id="27" name="Shape 27"/>
        <p:cNvGrpSpPr/>
        <p:nvPr/>
      </p:nvGrpSpPr>
      <p:grpSpPr>
        <a:xfrm>
          <a:off x="0" y="0"/>
          <a:ext cx="0" cy="0"/>
          <a:chOff x="0" y="0"/>
          <a:chExt cx="0" cy="0"/>
        </a:xfrm>
      </p:grpSpPr>
      <p:sp>
        <p:nvSpPr>
          <p:cNvPr id="28" name="Google Shape;28;p32"/>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9" name="Google Shape;29;p32"/>
          <p:cNvSpPr txBox="1"/>
          <p:nvPr>
            <p:ph type="title"/>
          </p:nvPr>
        </p:nvSpPr>
        <p:spPr>
          <a:xfrm>
            <a:off x="512956" y="76200"/>
            <a:ext cx="11108473" cy="1719395"/>
          </a:xfrm>
          <a:prstGeom prst="rect">
            <a:avLst/>
          </a:prstGeom>
          <a:noFill/>
          <a:ln>
            <a:noFill/>
          </a:ln>
        </p:spPr>
        <p:txBody>
          <a:bodyPr anchorCtr="0" anchor="ctr" bIns="0" lIns="0" spcFirstLastPara="1" rIns="0" wrap="square" tIns="0">
            <a:normAutofit/>
          </a:bodyPr>
          <a:lstStyle>
            <a:lvl1pPr lvl="0" algn="l">
              <a:lnSpc>
                <a:spcPct val="80000"/>
              </a:lnSpc>
              <a:spcBef>
                <a:spcPts val="0"/>
              </a:spcBef>
              <a:spcAft>
                <a:spcPts val="0"/>
              </a:spcAft>
              <a:buClr>
                <a:schemeClr val="accent1"/>
              </a:buClr>
              <a:buSzPts val="4400"/>
              <a:buFont typeface="Trebuchet MS"/>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2"/>
          <p:cNvSpPr txBox="1"/>
          <p:nvPr>
            <p:ph idx="1" type="body"/>
          </p:nvPr>
        </p:nvSpPr>
        <p:spPr>
          <a:xfrm>
            <a:off x="512956" y="1719396"/>
            <a:ext cx="11108473" cy="4280966"/>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lt1"/>
              </a:buClr>
              <a:buSzPts val="3000"/>
              <a:buNone/>
              <a:defRPr b="0">
                <a:solidFill>
                  <a:schemeClr val="lt1"/>
                </a:solidFill>
                <a:latin typeface="Trebuchet MS"/>
                <a:ea typeface="Trebuchet MS"/>
                <a:cs typeface="Trebuchet MS"/>
                <a:sym typeface="Trebuchet MS"/>
              </a:defRPr>
            </a:lvl1pPr>
            <a:lvl2pPr indent="-393700" lvl="1" marL="914400" algn="l">
              <a:lnSpc>
                <a:spcPct val="90000"/>
              </a:lnSpc>
              <a:spcBef>
                <a:spcPts val="1000"/>
              </a:spcBef>
              <a:spcAft>
                <a:spcPts val="0"/>
              </a:spcAft>
              <a:buClr>
                <a:schemeClr val="lt1"/>
              </a:buClr>
              <a:buSzPts val="2600"/>
              <a:buChar char="•"/>
              <a:defRPr>
                <a:solidFill>
                  <a:schemeClr val="lt1"/>
                </a:solidFill>
              </a:defRPr>
            </a:lvl2pPr>
            <a:lvl3pPr indent="-381000" lvl="2" marL="1371600" algn="l">
              <a:lnSpc>
                <a:spcPct val="90000"/>
              </a:lnSpc>
              <a:spcBef>
                <a:spcPts val="1000"/>
              </a:spcBef>
              <a:spcAft>
                <a:spcPts val="0"/>
              </a:spcAft>
              <a:buClr>
                <a:schemeClr val="lt1"/>
              </a:buClr>
              <a:buSzPts val="2400"/>
              <a:buChar char="•"/>
              <a:defRPr>
                <a:solidFill>
                  <a:schemeClr val="lt1"/>
                </a:solidFill>
              </a:defRPr>
            </a:lvl3pPr>
            <a:lvl4pPr indent="-368300" lvl="3" marL="1828800" algn="l">
              <a:lnSpc>
                <a:spcPct val="90000"/>
              </a:lnSpc>
              <a:spcBef>
                <a:spcPts val="1000"/>
              </a:spcBef>
              <a:spcAft>
                <a:spcPts val="0"/>
              </a:spcAft>
              <a:buClr>
                <a:schemeClr val="lt1"/>
              </a:buClr>
              <a:buSzPts val="2200"/>
              <a:buChar char="•"/>
              <a:defRPr>
                <a:solidFill>
                  <a:schemeClr val="lt1"/>
                </a:solidFill>
              </a:defRPr>
            </a:lvl4pPr>
            <a:lvl5pPr indent="-355600" lvl="4" marL="2286000" algn="l">
              <a:lnSpc>
                <a:spcPct val="90000"/>
              </a:lnSpc>
              <a:spcBef>
                <a:spcPts val="1000"/>
              </a:spcBef>
              <a:spcAft>
                <a:spcPts val="0"/>
              </a:spcAft>
              <a:buClr>
                <a:schemeClr val="lt1"/>
              </a:buClr>
              <a:buSzPts val="2000"/>
              <a:buChar char="•"/>
              <a:defRPr>
                <a:solidFill>
                  <a:schemeClr val="lt1"/>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1" name="Google Shape;31;p32" title="Decorative"/>
          <p:cNvPicPr preferRelativeResize="0"/>
          <p:nvPr/>
        </p:nvPicPr>
        <p:blipFill rotWithShape="1">
          <a:blip r:embed="rId2">
            <a:alphaModFix/>
          </a:blip>
          <a:srcRect b="0" l="0" r="0" t="0"/>
          <a:stretch/>
        </p:blipFill>
        <p:spPr>
          <a:xfrm>
            <a:off x="505328" y="6249181"/>
            <a:ext cx="835932" cy="360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spTree>
      <p:nvGrpSpPr>
        <p:cNvPr id="32" name="Shape 32"/>
        <p:cNvGrpSpPr/>
        <p:nvPr/>
      </p:nvGrpSpPr>
      <p:grpSpPr>
        <a:xfrm>
          <a:off x="0" y="0"/>
          <a:ext cx="0" cy="0"/>
          <a:chOff x="0" y="0"/>
          <a:chExt cx="0" cy="0"/>
        </a:xfrm>
      </p:grpSpPr>
      <p:sp>
        <p:nvSpPr>
          <p:cNvPr id="33" name="Google Shape;33;p33"/>
          <p:cNvSpPr/>
          <p:nvPr/>
        </p:nvSpPr>
        <p:spPr>
          <a:xfrm>
            <a:off x="0" y="0"/>
            <a:ext cx="5706200" cy="6858001"/>
          </a:xfrm>
          <a:custGeom>
            <a:rect b="b" l="l" r="r" t="t"/>
            <a:pathLst>
              <a:path extrusionOk="0" h="6858001" w="5706200">
                <a:moveTo>
                  <a:pt x="0" y="0"/>
                </a:moveTo>
                <a:lnTo>
                  <a:pt x="4351081" y="0"/>
                </a:lnTo>
                <a:lnTo>
                  <a:pt x="4401992" y="53398"/>
                </a:lnTo>
                <a:cubicBezTo>
                  <a:pt x="5212319" y="944957"/>
                  <a:pt x="5706200" y="2129303"/>
                  <a:pt x="5706200" y="3429001"/>
                </a:cubicBezTo>
                <a:cubicBezTo>
                  <a:pt x="5706200" y="4728700"/>
                  <a:pt x="5212319" y="5913046"/>
                  <a:pt x="4401992" y="6804604"/>
                </a:cubicBezTo>
                <a:lnTo>
                  <a:pt x="4351083" y="6858001"/>
                </a:lnTo>
                <a:lnTo>
                  <a:pt x="0" y="6858001"/>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4" name="Google Shape;34;p33"/>
          <p:cNvSpPr txBox="1"/>
          <p:nvPr>
            <p:ph type="title"/>
          </p:nvPr>
        </p:nvSpPr>
        <p:spPr>
          <a:xfrm>
            <a:off x="493296" y="479714"/>
            <a:ext cx="4695392" cy="2692748"/>
          </a:xfrm>
          <a:prstGeom prst="rect">
            <a:avLst/>
          </a:prstGeom>
          <a:noFill/>
          <a:ln>
            <a:noFill/>
          </a:ln>
        </p:spPr>
        <p:txBody>
          <a:bodyPr anchorCtr="0" anchor="b" bIns="0" lIns="0" spcFirstLastPara="1" rIns="0" wrap="square" tIns="0">
            <a:normAutofit/>
          </a:bodyPr>
          <a:lstStyle>
            <a:lvl1pPr lvl="0" algn="l">
              <a:lnSpc>
                <a:spcPct val="80000"/>
              </a:lnSpc>
              <a:spcBef>
                <a:spcPts val="0"/>
              </a:spcBef>
              <a:spcAft>
                <a:spcPts val="0"/>
              </a:spcAft>
              <a:buClr>
                <a:schemeClr val="accent1"/>
              </a:buClr>
              <a:buSzPts val="4400"/>
              <a:buFont typeface="Trebuchet MS"/>
              <a:buNone/>
              <a:defRPr sz="4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3"/>
          <p:cNvSpPr txBox="1"/>
          <p:nvPr>
            <p:ph idx="1" type="body"/>
          </p:nvPr>
        </p:nvSpPr>
        <p:spPr>
          <a:xfrm>
            <a:off x="493296" y="3836120"/>
            <a:ext cx="4695392" cy="189446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Trebuchet MS"/>
                <a:ea typeface="Trebuchet MS"/>
                <a:cs typeface="Trebuchet MS"/>
                <a:sym typeface="Trebuchet MS"/>
              </a:defRPr>
            </a:lvl1pPr>
            <a:lvl2pPr indent="-228600" lvl="1" marL="914400" algn="l">
              <a:lnSpc>
                <a:spcPct val="90000"/>
              </a:lnSpc>
              <a:spcBef>
                <a:spcPts val="1000"/>
              </a:spcBef>
              <a:spcAft>
                <a:spcPts val="0"/>
              </a:spcAft>
              <a:buClr>
                <a:srgbClr val="888998"/>
              </a:buClr>
              <a:buSzPts val="2000"/>
              <a:buNone/>
              <a:defRPr sz="2000">
                <a:solidFill>
                  <a:srgbClr val="888998"/>
                </a:solidFill>
              </a:defRPr>
            </a:lvl2pPr>
            <a:lvl3pPr indent="-228600" lvl="2" marL="1371600" algn="l">
              <a:lnSpc>
                <a:spcPct val="90000"/>
              </a:lnSpc>
              <a:spcBef>
                <a:spcPts val="1000"/>
              </a:spcBef>
              <a:spcAft>
                <a:spcPts val="0"/>
              </a:spcAft>
              <a:buClr>
                <a:srgbClr val="888998"/>
              </a:buClr>
              <a:buSzPts val="1800"/>
              <a:buNone/>
              <a:defRPr sz="1800">
                <a:solidFill>
                  <a:srgbClr val="888998"/>
                </a:solidFill>
              </a:defRPr>
            </a:lvl3pPr>
            <a:lvl4pPr indent="-228600" lvl="3" marL="1828800" algn="l">
              <a:lnSpc>
                <a:spcPct val="90000"/>
              </a:lnSpc>
              <a:spcBef>
                <a:spcPts val="1000"/>
              </a:spcBef>
              <a:spcAft>
                <a:spcPts val="0"/>
              </a:spcAft>
              <a:buClr>
                <a:srgbClr val="888998"/>
              </a:buClr>
              <a:buSzPts val="1600"/>
              <a:buNone/>
              <a:defRPr sz="1600">
                <a:solidFill>
                  <a:srgbClr val="888998"/>
                </a:solidFill>
              </a:defRPr>
            </a:lvl4pPr>
            <a:lvl5pPr indent="-228600" lvl="4" marL="2286000" algn="l">
              <a:lnSpc>
                <a:spcPct val="90000"/>
              </a:lnSpc>
              <a:spcBef>
                <a:spcPts val="1000"/>
              </a:spcBef>
              <a:spcAft>
                <a:spcPts val="0"/>
              </a:spcAft>
              <a:buClr>
                <a:srgbClr val="888998"/>
              </a:buClr>
              <a:buSzPts val="1600"/>
              <a:buNone/>
              <a:defRPr sz="1600">
                <a:solidFill>
                  <a:srgbClr val="888998"/>
                </a:solidFill>
              </a:defRPr>
            </a:lvl5pPr>
            <a:lvl6pPr indent="-228600" lvl="5" marL="2743200" algn="l">
              <a:lnSpc>
                <a:spcPct val="90000"/>
              </a:lnSpc>
              <a:spcBef>
                <a:spcPts val="1000"/>
              </a:spcBef>
              <a:spcAft>
                <a:spcPts val="0"/>
              </a:spcAft>
              <a:buClr>
                <a:srgbClr val="888998"/>
              </a:buClr>
              <a:buSzPts val="1600"/>
              <a:buNone/>
              <a:defRPr sz="1600">
                <a:solidFill>
                  <a:srgbClr val="888998"/>
                </a:solidFill>
              </a:defRPr>
            </a:lvl6pPr>
            <a:lvl7pPr indent="-228600" lvl="6" marL="3200400" algn="l">
              <a:lnSpc>
                <a:spcPct val="90000"/>
              </a:lnSpc>
              <a:spcBef>
                <a:spcPts val="500"/>
              </a:spcBef>
              <a:spcAft>
                <a:spcPts val="0"/>
              </a:spcAft>
              <a:buClr>
                <a:srgbClr val="888998"/>
              </a:buClr>
              <a:buSzPts val="1600"/>
              <a:buNone/>
              <a:defRPr sz="1600">
                <a:solidFill>
                  <a:srgbClr val="888998"/>
                </a:solidFill>
              </a:defRPr>
            </a:lvl7pPr>
            <a:lvl8pPr indent="-228600" lvl="7" marL="3657600" algn="l">
              <a:lnSpc>
                <a:spcPct val="90000"/>
              </a:lnSpc>
              <a:spcBef>
                <a:spcPts val="500"/>
              </a:spcBef>
              <a:spcAft>
                <a:spcPts val="0"/>
              </a:spcAft>
              <a:buClr>
                <a:srgbClr val="888998"/>
              </a:buClr>
              <a:buSzPts val="1600"/>
              <a:buNone/>
              <a:defRPr sz="1600">
                <a:solidFill>
                  <a:srgbClr val="888998"/>
                </a:solidFill>
              </a:defRPr>
            </a:lvl8pPr>
            <a:lvl9pPr indent="-228600" lvl="8" marL="4114800" algn="l">
              <a:lnSpc>
                <a:spcPct val="90000"/>
              </a:lnSpc>
              <a:spcBef>
                <a:spcPts val="500"/>
              </a:spcBef>
              <a:spcAft>
                <a:spcPts val="0"/>
              </a:spcAft>
              <a:buClr>
                <a:srgbClr val="888998"/>
              </a:buClr>
              <a:buSzPts val="1600"/>
              <a:buNone/>
              <a:defRPr sz="1600">
                <a:solidFill>
                  <a:srgbClr val="888998"/>
                </a:solidFill>
              </a:defRPr>
            </a:lvl9pPr>
          </a:lstStyle>
          <a:p/>
        </p:txBody>
      </p:sp>
      <p:sp>
        <p:nvSpPr>
          <p:cNvPr id="36" name="Google Shape;36;p33"/>
          <p:cNvSpPr/>
          <p:nvPr>
            <p:ph idx="2" type="pic"/>
          </p:nvPr>
        </p:nvSpPr>
        <p:spPr>
          <a:xfrm>
            <a:off x="4351082" y="0"/>
            <a:ext cx="7840918" cy="6858000"/>
          </a:xfrm>
          <a:prstGeom prst="rect">
            <a:avLst/>
          </a:prstGeom>
          <a:noFill/>
          <a:ln>
            <a:noFill/>
          </a:ln>
        </p:spPr>
      </p:sp>
      <p:pic>
        <p:nvPicPr>
          <p:cNvPr id="37" name="Google Shape;37;p33"/>
          <p:cNvPicPr preferRelativeResize="0"/>
          <p:nvPr/>
        </p:nvPicPr>
        <p:blipFill rotWithShape="1">
          <a:blip r:embed="rId2">
            <a:alphaModFix/>
          </a:blip>
          <a:srcRect b="0" l="0" r="0" t="0"/>
          <a:stretch/>
        </p:blipFill>
        <p:spPr>
          <a:xfrm>
            <a:off x="505328" y="6249181"/>
            <a:ext cx="835932" cy="360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1">
  <p:cSld name="Title and content v1">
    <p:spTree>
      <p:nvGrpSpPr>
        <p:cNvPr id="44" name="Shape 44"/>
        <p:cNvGrpSpPr/>
        <p:nvPr/>
      </p:nvGrpSpPr>
      <p:grpSpPr>
        <a:xfrm>
          <a:off x="0" y="0"/>
          <a:ext cx="0" cy="0"/>
          <a:chOff x="0" y="0"/>
          <a:chExt cx="0" cy="0"/>
        </a:xfrm>
      </p:grpSpPr>
      <p:sp>
        <p:nvSpPr>
          <p:cNvPr id="45" name="Google Shape;45;p30"/>
          <p:cNvSpPr txBox="1"/>
          <p:nvPr>
            <p:ph idx="1" type="body"/>
          </p:nvPr>
        </p:nvSpPr>
        <p:spPr>
          <a:xfrm>
            <a:off x="567267" y="295199"/>
            <a:ext cx="110592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dk1"/>
              </a:buClr>
              <a:buSzPts val="3200"/>
              <a:buNone/>
              <a:defRPr sz="3200">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30"/>
          <p:cNvSpPr txBox="1"/>
          <p:nvPr>
            <p:ph idx="2" type="body"/>
          </p:nvPr>
        </p:nvSpPr>
        <p:spPr>
          <a:xfrm>
            <a:off x="567267" y="1329994"/>
            <a:ext cx="110592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 name="Google Shape;47;p30" title="Decorative"/>
          <p:cNvSpPr txBox="1"/>
          <p:nvPr>
            <p:ph idx="11" type="ftr"/>
          </p:nvPr>
        </p:nvSpPr>
        <p:spPr>
          <a:xfrm>
            <a:off x="8462434" y="6416675"/>
            <a:ext cx="2781300" cy="1548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sz="8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title="Decorative"/>
          <p:cNvSpPr txBox="1"/>
          <p:nvPr>
            <p:ph idx="12" type="sldNum"/>
          </p:nvPr>
        </p:nvSpPr>
        <p:spPr>
          <a:xfrm>
            <a:off x="11243734" y="6416675"/>
            <a:ext cx="383117" cy="1548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dk1"/>
        </a:solidFill>
      </p:bgPr>
    </p:bg>
    <p:spTree>
      <p:nvGrpSpPr>
        <p:cNvPr id="49" name="Shape 49"/>
        <p:cNvGrpSpPr/>
        <p:nvPr/>
      </p:nvGrpSpPr>
      <p:grpSpPr>
        <a:xfrm>
          <a:off x="0" y="0"/>
          <a:ext cx="0" cy="0"/>
          <a:chOff x="0" y="0"/>
          <a:chExt cx="0" cy="0"/>
        </a:xfrm>
      </p:grpSpPr>
      <p:pic>
        <p:nvPicPr>
          <p:cNvPr descr="Guide Dogs Logo" id="50" name="Google Shape;50;p34" title="Guide Dogs Logo"/>
          <p:cNvPicPr preferRelativeResize="0"/>
          <p:nvPr/>
        </p:nvPicPr>
        <p:blipFill rotWithShape="1">
          <a:blip r:embed="rId2">
            <a:alphaModFix/>
          </a:blip>
          <a:srcRect b="0" l="0" r="0" t="0"/>
          <a:stretch/>
        </p:blipFill>
        <p:spPr>
          <a:xfrm>
            <a:off x="567267" y="425450"/>
            <a:ext cx="1948525" cy="630000"/>
          </a:xfrm>
          <a:prstGeom prst="rect">
            <a:avLst/>
          </a:prstGeom>
          <a:noFill/>
          <a:ln>
            <a:noFill/>
          </a:ln>
        </p:spPr>
      </p:pic>
      <p:sp>
        <p:nvSpPr>
          <p:cNvPr id="51" name="Google Shape;51;p34"/>
          <p:cNvSpPr txBox="1"/>
          <p:nvPr>
            <p:ph idx="1" type="body"/>
          </p:nvPr>
        </p:nvSpPr>
        <p:spPr>
          <a:xfrm>
            <a:off x="566399" y="1327150"/>
            <a:ext cx="11059200" cy="3132308"/>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lt1"/>
              </a:buClr>
              <a:buSzPts val="4800"/>
              <a:buNone/>
              <a:defRPr sz="4800">
                <a:solidFill>
                  <a:schemeClr val="lt1"/>
                </a:solidFill>
                <a:latin typeface="Trebuchet MS"/>
                <a:ea typeface="Trebuchet MS"/>
                <a:cs typeface="Trebuchet MS"/>
                <a:sym typeface="Trebuchet MS"/>
              </a:defRPr>
            </a:lvl1pPr>
            <a:lvl2pPr indent="-228600" lvl="1" marL="914400" algn="l">
              <a:lnSpc>
                <a:spcPct val="100000"/>
              </a:lnSpc>
              <a:spcBef>
                <a:spcPts val="900"/>
              </a:spcBef>
              <a:spcAft>
                <a:spcPts val="0"/>
              </a:spcAft>
              <a:buClr>
                <a:schemeClr val="accent1"/>
              </a:buClr>
              <a:buSzPts val="2400"/>
              <a:buFont typeface="Trebuchet MS"/>
              <a:buNone/>
              <a:defRPr sz="2400">
                <a:solidFill>
                  <a:schemeClr val="accen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34" title="Decorative"/>
          <p:cNvSpPr/>
          <p:nvPr/>
        </p:nvSpPr>
        <p:spPr>
          <a:xfrm>
            <a:off x="0" y="0"/>
            <a:ext cx="12192000" cy="6858000"/>
          </a:xfrm>
          <a:custGeom>
            <a:rect b="b" l="l" r="r" t="t"/>
            <a:pathLst>
              <a:path extrusionOk="0" h="20998" w="27997">
                <a:moveTo>
                  <a:pt x="26189" y="0"/>
                </a:moveTo>
                <a:cubicBezTo>
                  <a:pt x="26539" y="1662"/>
                  <a:pt x="26626" y="2304"/>
                  <a:pt x="26626" y="3966"/>
                </a:cubicBezTo>
                <a:cubicBezTo>
                  <a:pt x="26626" y="8983"/>
                  <a:pt x="23797" y="17498"/>
                  <a:pt x="13475" y="17498"/>
                </a:cubicBezTo>
                <a:cubicBezTo>
                  <a:pt x="9304" y="17498"/>
                  <a:pt x="6621" y="16857"/>
                  <a:pt x="3412" y="16857"/>
                </a:cubicBezTo>
                <a:cubicBezTo>
                  <a:pt x="1954" y="16857"/>
                  <a:pt x="962" y="17265"/>
                  <a:pt x="0" y="17703"/>
                </a:cubicBezTo>
                <a:cubicBezTo>
                  <a:pt x="0" y="20998"/>
                  <a:pt x="0" y="20998"/>
                  <a:pt x="0" y="20998"/>
                </a:cubicBezTo>
                <a:cubicBezTo>
                  <a:pt x="27997" y="20998"/>
                  <a:pt x="27997" y="20998"/>
                  <a:pt x="27997" y="20998"/>
                </a:cubicBezTo>
                <a:cubicBezTo>
                  <a:pt x="27997" y="0"/>
                  <a:pt x="27997" y="0"/>
                  <a:pt x="27997" y="0"/>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strike="noStrik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bg>
      <p:bgPr>
        <a:solidFill>
          <a:schemeClr val="dk1"/>
        </a:solidFill>
      </p:bgPr>
    </p:bg>
    <p:spTree>
      <p:nvGrpSpPr>
        <p:cNvPr id="53" name="Shape 53"/>
        <p:cNvGrpSpPr/>
        <p:nvPr/>
      </p:nvGrpSpPr>
      <p:grpSpPr>
        <a:xfrm>
          <a:off x="0" y="0"/>
          <a:ext cx="0" cy="0"/>
          <a:chOff x="0" y="0"/>
          <a:chExt cx="0" cy="0"/>
        </a:xfrm>
      </p:grpSpPr>
      <p:sp>
        <p:nvSpPr>
          <p:cNvPr id="54" name="Google Shape;54;p35"/>
          <p:cNvSpPr txBox="1"/>
          <p:nvPr>
            <p:ph idx="1" type="body"/>
          </p:nvPr>
        </p:nvSpPr>
        <p:spPr>
          <a:xfrm>
            <a:off x="567267" y="295199"/>
            <a:ext cx="110592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accent1"/>
              </a:buClr>
              <a:buSzPts val="3200"/>
              <a:buNone/>
              <a:defRPr sz="3200">
                <a:solidFill>
                  <a:schemeClr val="accen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 name="Google Shape;55;p35"/>
          <p:cNvSpPr txBox="1"/>
          <p:nvPr>
            <p:ph idx="2" type="body"/>
          </p:nvPr>
        </p:nvSpPr>
        <p:spPr>
          <a:xfrm>
            <a:off x="567267" y="1329994"/>
            <a:ext cx="110592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2200"/>
              <a:buNone/>
              <a:defRPr b="0" sz="2200">
                <a:solidFill>
                  <a:schemeClr val="lt1"/>
                </a:solidFill>
              </a:defRPr>
            </a:lvl1pPr>
            <a:lvl2pPr indent="-228600" lvl="1" marL="914400" algn="l">
              <a:lnSpc>
                <a:spcPct val="100000"/>
              </a:lnSpc>
              <a:spcBef>
                <a:spcPts val="1200"/>
              </a:spcBef>
              <a:spcAft>
                <a:spcPts val="0"/>
              </a:spcAft>
              <a:buClr>
                <a:schemeClr val="lt1"/>
              </a:buClr>
              <a:buSzPts val="2200"/>
              <a:buFont typeface="Trebuchet MS"/>
              <a:buNone/>
              <a:defRPr b="0" sz="2200">
                <a:solidFill>
                  <a:schemeClr val="lt1"/>
                </a:solidFill>
              </a:defRPr>
            </a:lvl2pPr>
            <a:lvl3pPr indent="-228600" lvl="2" marL="1371600" algn="l">
              <a:lnSpc>
                <a:spcPct val="100000"/>
              </a:lnSpc>
              <a:spcBef>
                <a:spcPts val="1200"/>
              </a:spcBef>
              <a:spcAft>
                <a:spcPts val="0"/>
              </a:spcAft>
              <a:buClr>
                <a:schemeClr val="lt1"/>
              </a:buClr>
              <a:buSzPts val="2200"/>
              <a:buFont typeface="Trebuchet MS"/>
              <a:buNone/>
              <a:defRPr b="0" sz="2200">
                <a:solidFill>
                  <a:schemeClr val="lt1"/>
                </a:solidFill>
              </a:defRPr>
            </a:lvl3pPr>
            <a:lvl4pPr indent="-228600" lvl="3" marL="1828800" algn="l">
              <a:lnSpc>
                <a:spcPct val="100000"/>
              </a:lnSpc>
              <a:spcBef>
                <a:spcPts val="1200"/>
              </a:spcBef>
              <a:spcAft>
                <a:spcPts val="0"/>
              </a:spcAft>
              <a:buClr>
                <a:schemeClr val="lt1"/>
              </a:buClr>
              <a:buSzPts val="2200"/>
              <a:buFont typeface="Trebuchet MS"/>
              <a:buNone/>
              <a:defRPr b="0" sz="2200">
                <a:solidFill>
                  <a:schemeClr val="lt1"/>
                </a:solidFill>
              </a:defRPr>
            </a:lvl4pPr>
            <a:lvl5pPr indent="-228600" lvl="4" marL="2286000" algn="l">
              <a:lnSpc>
                <a:spcPct val="100000"/>
              </a:lnSpc>
              <a:spcBef>
                <a:spcPts val="1200"/>
              </a:spcBef>
              <a:spcAft>
                <a:spcPts val="0"/>
              </a:spcAft>
              <a:buClr>
                <a:schemeClr val="lt1"/>
              </a:buClr>
              <a:buSzPts val="2200"/>
              <a:buFont typeface="Trebuchet MS"/>
              <a:buNone/>
              <a:defRPr b="0" sz="22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56" name="Google Shape;56;p35" title="Guide Dogs Logo"/>
          <p:cNvPicPr preferRelativeResize="0"/>
          <p:nvPr/>
        </p:nvPicPr>
        <p:blipFill rotWithShape="1">
          <a:blip r:embed="rId2">
            <a:alphaModFix/>
          </a:blip>
          <a:srcRect b="0" l="0" r="0" t="0"/>
          <a:stretch/>
        </p:blipFill>
        <p:spPr>
          <a:xfrm>
            <a:off x="567267" y="6197670"/>
            <a:ext cx="1114576" cy="360000"/>
          </a:xfrm>
          <a:prstGeom prst="rect">
            <a:avLst/>
          </a:prstGeom>
          <a:noFill/>
          <a:ln>
            <a:noFill/>
          </a:ln>
        </p:spPr>
      </p:pic>
      <p:sp>
        <p:nvSpPr>
          <p:cNvPr id="57" name="Google Shape;57;p35" title="Decorative"/>
          <p:cNvSpPr txBox="1"/>
          <p:nvPr>
            <p:ph idx="11" type="ftr"/>
          </p:nvPr>
        </p:nvSpPr>
        <p:spPr>
          <a:xfrm>
            <a:off x="8462434" y="6416675"/>
            <a:ext cx="2781300" cy="154800"/>
          </a:xfrm>
          <a:prstGeom prst="rect">
            <a:avLst/>
          </a:prstGeom>
          <a:noFill/>
          <a:ln>
            <a:noFill/>
          </a:ln>
        </p:spPr>
        <p:txBody>
          <a:bodyPr anchorCtr="0" anchor="t" bIns="0" lIns="0" spcFirstLastPara="1" rIns="0" wrap="square" tIns="0">
            <a:noAutofit/>
          </a:bodyPr>
          <a:lstStyle>
            <a:lvl1pPr lvl="0" algn="r">
              <a:spcBef>
                <a:spcPts val="0"/>
              </a:spcBef>
              <a:spcAft>
                <a:spcPts val="0"/>
              </a:spcAft>
              <a:buSzPts val="1400"/>
              <a:buNone/>
              <a:defRPr sz="8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5" title="Decorative"/>
          <p:cNvSpPr txBox="1"/>
          <p:nvPr>
            <p:ph idx="12" type="sldNum"/>
          </p:nvPr>
        </p:nvSpPr>
        <p:spPr>
          <a:xfrm>
            <a:off x="11243734" y="6416675"/>
            <a:ext cx="383117" cy="154800"/>
          </a:xfrm>
          <a:prstGeom prst="rect">
            <a:avLst/>
          </a:prstGeom>
          <a:noFill/>
          <a:ln>
            <a:noFill/>
          </a:ln>
        </p:spPr>
        <p:txBody>
          <a:bodyPr anchorCtr="0" anchor="t" bIns="0" lIns="0" spcFirstLastPara="1" rIns="0" wrap="square" tIns="0">
            <a:noAutofit/>
          </a:bodyPr>
          <a:lstStyle>
            <a:lvl1pPr indent="0" lvl="0" marL="0" algn="r">
              <a:spcBef>
                <a:spcPts val="0"/>
              </a:spcBef>
              <a:buNone/>
              <a:defRPr sz="800">
                <a:solidFill>
                  <a:schemeClr val="accent1"/>
                </a:solidFill>
                <a:latin typeface="Trebuchet MS"/>
                <a:ea typeface="Trebuchet MS"/>
                <a:cs typeface="Trebuchet MS"/>
                <a:sym typeface="Trebuchet MS"/>
              </a:defRPr>
            </a:lvl1pPr>
            <a:lvl2pPr indent="0" lvl="1" marL="0" algn="r">
              <a:spcBef>
                <a:spcPts val="0"/>
              </a:spcBef>
              <a:buNone/>
              <a:defRPr sz="800">
                <a:solidFill>
                  <a:schemeClr val="accent1"/>
                </a:solidFill>
                <a:latin typeface="Trebuchet MS"/>
                <a:ea typeface="Trebuchet MS"/>
                <a:cs typeface="Trebuchet MS"/>
                <a:sym typeface="Trebuchet MS"/>
              </a:defRPr>
            </a:lvl2pPr>
            <a:lvl3pPr indent="0" lvl="2" marL="0" algn="r">
              <a:spcBef>
                <a:spcPts val="0"/>
              </a:spcBef>
              <a:buNone/>
              <a:defRPr sz="800">
                <a:solidFill>
                  <a:schemeClr val="accent1"/>
                </a:solidFill>
                <a:latin typeface="Trebuchet MS"/>
                <a:ea typeface="Trebuchet MS"/>
                <a:cs typeface="Trebuchet MS"/>
                <a:sym typeface="Trebuchet MS"/>
              </a:defRPr>
            </a:lvl3pPr>
            <a:lvl4pPr indent="0" lvl="3" marL="0" algn="r">
              <a:spcBef>
                <a:spcPts val="0"/>
              </a:spcBef>
              <a:buNone/>
              <a:defRPr sz="800">
                <a:solidFill>
                  <a:schemeClr val="accent1"/>
                </a:solidFill>
                <a:latin typeface="Trebuchet MS"/>
                <a:ea typeface="Trebuchet MS"/>
                <a:cs typeface="Trebuchet MS"/>
                <a:sym typeface="Trebuchet MS"/>
              </a:defRPr>
            </a:lvl4pPr>
            <a:lvl5pPr indent="0" lvl="4" marL="0" algn="r">
              <a:spcBef>
                <a:spcPts val="0"/>
              </a:spcBef>
              <a:buNone/>
              <a:defRPr sz="800">
                <a:solidFill>
                  <a:schemeClr val="accent1"/>
                </a:solidFill>
                <a:latin typeface="Trebuchet MS"/>
                <a:ea typeface="Trebuchet MS"/>
                <a:cs typeface="Trebuchet MS"/>
                <a:sym typeface="Trebuchet MS"/>
              </a:defRPr>
            </a:lvl5pPr>
            <a:lvl6pPr indent="0" lvl="5" marL="0" algn="r">
              <a:spcBef>
                <a:spcPts val="0"/>
              </a:spcBef>
              <a:buNone/>
              <a:defRPr sz="800">
                <a:solidFill>
                  <a:schemeClr val="accent1"/>
                </a:solidFill>
                <a:latin typeface="Trebuchet MS"/>
                <a:ea typeface="Trebuchet MS"/>
                <a:cs typeface="Trebuchet MS"/>
                <a:sym typeface="Trebuchet MS"/>
              </a:defRPr>
            </a:lvl6pPr>
            <a:lvl7pPr indent="0" lvl="6" marL="0" algn="r">
              <a:spcBef>
                <a:spcPts val="0"/>
              </a:spcBef>
              <a:buNone/>
              <a:defRPr sz="800">
                <a:solidFill>
                  <a:schemeClr val="accent1"/>
                </a:solidFill>
                <a:latin typeface="Trebuchet MS"/>
                <a:ea typeface="Trebuchet MS"/>
                <a:cs typeface="Trebuchet MS"/>
                <a:sym typeface="Trebuchet MS"/>
              </a:defRPr>
            </a:lvl7pPr>
            <a:lvl8pPr indent="0" lvl="7" marL="0" algn="r">
              <a:spcBef>
                <a:spcPts val="0"/>
              </a:spcBef>
              <a:buNone/>
              <a:defRPr sz="800">
                <a:solidFill>
                  <a:schemeClr val="accent1"/>
                </a:solidFill>
                <a:latin typeface="Trebuchet MS"/>
                <a:ea typeface="Trebuchet MS"/>
                <a:cs typeface="Trebuchet MS"/>
                <a:sym typeface="Trebuchet MS"/>
              </a:defRPr>
            </a:lvl8pPr>
            <a:lvl9pPr indent="0" lvl="8" marL="0" algn="r">
              <a:spcBef>
                <a:spcPts val="0"/>
              </a:spcBef>
              <a:buNone/>
              <a:defRPr sz="8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1" showMasterSp="0">
  <p:cSld name="Divider v1">
    <p:spTree>
      <p:nvGrpSpPr>
        <p:cNvPr id="59" name="Shape 59"/>
        <p:cNvGrpSpPr/>
        <p:nvPr/>
      </p:nvGrpSpPr>
      <p:grpSpPr>
        <a:xfrm>
          <a:off x="0" y="0"/>
          <a:ext cx="0" cy="0"/>
          <a:chOff x="0" y="0"/>
          <a:chExt cx="0" cy="0"/>
        </a:xfrm>
      </p:grpSpPr>
      <p:sp>
        <p:nvSpPr>
          <p:cNvPr id="60" name="Google Shape;60;p36" title="Decorative"/>
          <p:cNvSpPr/>
          <p:nvPr/>
        </p:nvSpPr>
        <p:spPr>
          <a:xfrm>
            <a:off x="-135" y="2"/>
            <a:ext cx="6569449"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strike="noStrike">
              <a:solidFill>
                <a:schemeClr val="dk1"/>
              </a:solidFill>
              <a:latin typeface="Arial"/>
              <a:ea typeface="Arial"/>
              <a:cs typeface="Arial"/>
              <a:sym typeface="Arial"/>
            </a:endParaRPr>
          </a:p>
        </p:txBody>
      </p:sp>
      <p:sp>
        <p:nvSpPr>
          <p:cNvPr id="61" name="Google Shape;61;p36"/>
          <p:cNvSpPr txBox="1"/>
          <p:nvPr>
            <p:ph idx="1" type="body"/>
          </p:nvPr>
        </p:nvSpPr>
        <p:spPr>
          <a:xfrm>
            <a:off x="566400" y="1327150"/>
            <a:ext cx="55296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2" name="Google Shape;62;p36"/>
          <p:cNvSpPr/>
          <p:nvPr>
            <p:ph idx="2" type="pic"/>
          </p:nvPr>
        </p:nvSpPr>
        <p:spPr>
          <a:xfrm>
            <a:off x="5575637" y="-1"/>
            <a:ext cx="6616363" cy="6858000"/>
          </a:xfrm>
          <a:prstGeom prst="rect">
            <a:avLst/>
          </a:prstGeom>
          <a:noFill/>
          <a:ln>
            <a:noFill/>
          </a:ln>
        </p:spPr>
      </p:sp>
      <p:pic>
        <p:nvPicPr>
          <p:cNvPr descr="Guide Dogs Logo" id="63" name="Google Shape;63;p36" title="Guide Dogs Logo"/>
          <p:cNvPicPr preferRelativeResize="0"/>
          <p:nvPr/>
        </p:nvPicPr>
        <p:blipFill rotWithShape="1">
          <a:blip r:embed="rId2">
            <a:alphaModFix/>
          </a:blip>
          <a:srcRect b="0" l="0" r="0" t="0"/>
          <a:stretch/>
        </p:blipFill>
        <p:spPr>
          <a:xfrm>
            <a:off x="567267" y="6197670"/>
            <a:ext cx="1114576"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 Type="http://schemas.openxmlformats.org/officeDocument/2006/relationships/image" Target="../media/image2.pn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slideLayout" Target="../slideLayouts/slideLayout13.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5" Type="http://schemas.openxmlformats.org/officeDocument/2006/relationships/slideLayout" Target="../slideLayouts/slideLayout9.xml"/><Relationship Id="rId19" Type="http://schemas.openxmlformats.org/officeDocument/2006/relationships/slideLayout" Target="../slideLayouts/slideLayout23.xml"/><Relationship Id="rId6" Type="http://schemas.openxmlformats.org/officeDocument/2006/relationships/slideLayout" Target="../slideLayouts/slideLayout10.xml"/><Relationship Id="rId18" Type="http://schemas.openxmlformats.org/officeDocument/2006/relationships/slideLayout" Target="../slideLayouts/slideLayout22.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512956" y="1"/>
            <a:ext cx="11108473" cy="1695332"/>
          </a:xfrm>
          <a:prstGeom prst="rect">
            <a:avLst/>
          </a:prstGeom>
          <a:noFill/>
          <a:ln>
            <a:noFill/>
          </a:ln>
        </p:spPr>
        <p:txBody>
          <a:bodyPr anchorCtr="0" anchor="ctr" bIns="0" lIns="0" spcFirstLastPara="1" rIns="0" wrap="square" tIns="0">
            <a:normAutofit/>
          </a:bodyPr>
          <a:lstStyle>
            <a:lvl1pPr lvl="0" marR="0" rtl="0" algn="l">
              <a:lnSpc>
                <a:spcPct val="80000"/>
              </a:lnSpc>
              <a:spcBef>
                <a:spcPts val="0"/>
              </a:spcBef>
              <a:spcAft>
                <a:spcPts val="0"/>
              </a:spcAft>
              <a:buClr>
                <a:schemeClr val="dk2"/>
              </a:buClr>
              <a:buSzPts val="4400"/>
              <a:buFont typeface="Trebuchet MS"/>
              <a:buNone/>
              <a:defRPr b="1" i="0" sz="4400" u="none" cap="none" strike="noStrik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512956" y="1695332"/>
            <a:ext cx="11108473" cy="4280166"/>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chemeClr val="dk2"/>
              </a:buClr>
              <a:buSzPts val="3000"/>
              <a:buFont typeface="Arial"/>
              <a:buNone/>
              <a:defRPr b="1" i="0" sz="3000" u="none" cap="none" strike="noStrike">
                <a:solidFill>
                  <a:schemeClr val="dk2"/>
                </a:solidFill>
                <a:latin typeface="Trebuchet MS"/>
                <a:ea typeface="Trebuchet MS"/>
                <a:cs typeface="Trebuchet MS"/>
                <a:sym typeface="Trebuchet MS"/>
              </a:defRPr>
            </a:lvl1pPr>
            <a:lvl2pPr indent="-393700" lvl="1" marL="914400" marR="0" rtl="0" algn="l">
              <a:lnSpc>
                <a:spcPct val="90000"/>
              </a:lnSpc>
              <a:spcBef>
                <a:spcPts val="1000"/>
              </a:spcBef>
              <a:spcAft>
                <a:spcPts val="0"/>
              </a:spcAft>
              <a:buClr>
                <a:schemeClr val="dk2"/>
              </a:buClr>
              <a:buSzPts val="2600"/>
              <a:buFont typeface="Arial"/>
              <a:buChar char="•"/>
              <a:defRPr b="0" i="0" sz="2600" u="none" cap="none" strike="noStrike">
                <a:solidFill>
                  <a:schemeClr val="dk2"/>
                </a:solidFill>
                <a:latin typeface="Trebuchet MS"/>
                <a:ea typeface="Trebuchet MS"/>
                <a:cs typeface="Trebuchet MS"/>
                <a:sym typeface="Trebuchet MS"/>
              </a:defRPr>
            </a:lvl2pPr>
            <a:lvl3pPr indent="-381000" lvl="2" marL="1371600" marR="0" rtl="0" algn="l">
              <a:lnSpc>
                <a:spcPct val="90000"/>
              </a:lnSpc>
              <a:spcBef>
                <a:spcPts val="1000"/>
              </a:spcBef>
              <a:spcAft>
                <a:spcPts val="0"/>
              </a:spcAft>
              <a:buClr>
                <a:schemeClr val="dk2"/>
              </a:buClr>
              <a:buSzPts val="2400"/>
              <a:buFont typeface="Arial"/>
              <a:buChar char="•"/>
              <a:defRPr b="0" i="0" sz="2400" u="none" cap="none" strike="noStrike">
                <a:solidFill>
                  <a:schemeClr val="dk2"/>
                </a:solidFill>
                <a:latin typeface="Trebuchet MS"/>
                <a:ea typeface="Trebuchet MS"/>
                <a:cs typeface="Trebuchet MS"/>
                <a:sym typeface="Trebuchet MS"/>
              </a:defRPr>
            </a:lvl3pPr>
            <a:lvl4pPr indent="-368300" lvl="3" marL="1828800" marR="0" rtl="0" algn="l">
              <a:lnSpc>
                <a:spcPct val="90000"/>
              </a:lnSpc>
              <a:spcBef>
                <a:spcPts val="1000"/>
              </a:spcBef>
              <a:spcAft>
                <a:spcPts val="0"/>
              </a:spcAft>
              <a:buClr>
                <a:schemeClr val="dk2"/>
              </a:buClr>
              <a:buSzPts val="2200"/>
              <a:buFont typeface="Arial"/>
              <a:buChar char="•"/>
              <a:defRPr b="0" i="0" sz="2200" u="none" cap="none" strike="noStrike">
                <a:solidFill>
                  <a:schemeClr val="dk2"/>
                </a:solidFill>
                <a:latin typeface="Trebuchet MS"/>
                <a:ea typeface="Trebuchet MS"/>
                <a:cs typeface="Trebuchet MS"/>
                <a:sym typeface="Trebuchet MS"/>
              </a:defRPr>
            </a:lvl4pPr>
            <a:lvl5pPr indent="-355600" lvl="4" marL="2286000" marR="0" rtl="0" algn="l">
              <a:lnSpc>
                <a:spcPct val="90000"/>
              </a:lnSpc>
              <a:spcBef>
                <a:spcPts val="1000"/>
              </a:spcBef>
              <a:spcAft>
                <a:spcPts val="0"/>
              </a:spcAft>
              <a:buClr>
                <a:schemeClr val="dk2"/>
              </a:buClr>
              <a:buSzPts val="2000"/>
              <a:buFont typeface="Arial"/>
              <a:buChar char="•"/>
              <a:defRPr b="0" i="0" sz="2000" u="none" cap="none" strike="noStrike">
                <a:solidFill>
                  <a:schemeClr val="dk2"/>
                </a:solidFill>
                <a:latin typeface="Trebuchet MS"/>
                <a:ea typeface="Trebuchet MS"/>
                <a:cs typeface="Trebuchet MS"/>
                <a:sym typeface="Trebuchet MS"/>
              </a:defRPr>
            </a:lvl5pPr>
            <a:lvl6pPr indent="-342900" lvl="5" marL="2743200" marR="0" rtl="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9pPr>
          </a:lstStyle>
          <a:p/>
        </p:txBody>
      </p:sp>
      <p:pic>
        <p:nvPicPr>
          <p:cNvPr id="12" name="Google Shape;12;p26"/>
          <p:cNvPicPr preferRelativeResize="0"/>
          <p:nvPr/>
        </p:nvPicPr>
        <p:blipFill rotWithShape="1">
          <a:blip r:embed="rId1">
            <a:alphaModFix/>
          </a:blip>
          <a:srcRect b="0" l="0" r="0" t="0"/>
          <a:stretch/>
        </p:blipFill>
        <p:spPr>
          <a:xfrm>
            <a:off x="512956" y="6247732"/>
            <a:ext cx="827573" cy="3564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 name="Shape 38"/>
        <p:cNvGrpSpPr/>
        <p:nvPr/>
      </p:nvGrpSpPr>
      <p:grpSpPr>
        <a:xfrm>
          <a:off x="0" y="0"/>
          <a:ext cx="0" cy="0"/>
          <a:chOff x="0" y="0"/>
          <a:chExt cx="0" cy="0"/>
        </a:xfrm>
      </p:grpSpPr>
      <p:sp>
        <p:nvSpPr>
          <p:cNvPr id="39" name="Google Shape;39;p29"/>
          <p:cNvSpPr txBox="1"/>
          <p:nvPr>
            <p:ph type="title"/>
          </p:nvPr>
        </p:nvSpPr>
        <p:spPr>
          <a:xfrm>
            <a:off x="567267" y="295198"/>
            <a:ext cx="11059200" cy="936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3200"/>
              <a:buFont typeface="Trebuchet MS"/>
              <a:buNone/>
              <a:defRPr b="1" i="0" sz="3200" u="none" cap="none" strike="noStrik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29"/>
          <p:cNvSpPr txBox="1"/>
          <p:nvPr>
            <p:ph idx="1" type="body"/>
          </p:nvPr>
        </p:nvSpPr>
        <p:spPr>
          <a:xfrm>
            <a:off x="567267" y="1329994"/>
            <a:ext cx="11059200" cy="456480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1800"/>
              </a:spcBef>
              <a:spcAft>
                <a:spcPts val="0"/>
              </a:spcAft>
              <a:buClr>
                <a:schemeClr val="dk1"/>
              </a:buClr>
              <a:buSzPts val="1800"/>
              <a:buFont typeface="Arial"/>
              <a:buNone/>
              <a:defRPr b="1" i="0" sz="1800" u="none" cap="none" strike="noStrike">
                <a:solidFill>
                  <a:schemeClr val="dk1"/>
                </a:solidFill>
                <a:latin typeface="Trebuchet MS"/>
                <a:ea typeface="Trebuchet MS"/>
                <a:cs typeface="Trebuchet MS"/>
                <a:sym typeface="Trebuchet MS"/>
              </a:defRPr>
            </a:lvl1pPr>
            <a:lvl2pPr indent="-342900" lvl="1" marL="914400"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42900" lvl="2" marL="1371600"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41" name="Google Shape;41;p29" title="Guide Dogs Logo"/>
          <p:cNvPicPr preferRelativeResize="0"/>
          <p:nvPr/>
        </p:nvPicPr>
        <p:blipFill rotWithShape="1">
          <a:blip r:embed="rId1">
            <a:alphaModFix/>
          </a:blip>
          <a:srcRect b="0" l="0" r="0" t="0"/>
          <a:stretch/>
        </p:blipFill>
        <p:spPr>
          <a:xfrm>
            <a:off x="567269" y="6197670"/>
            <a:ext cx="1103431" cy="356400"/>
          </a:xfrm>
          <a:prstGeom prst="rect">
            <a:avLst/>
          </a:prstGeom>
          <a:noFill/>
          <a:ln>
            <a:noFill/>
          </a:ln>
        </p:spPr>
      </p:pic>
      <p:sp>
        <p:nvSpPr>
          <p:cNvPr id="42" name="Google Shape;42;p29" title="Decorative"/>
          <p:cNvSpPr txBox="1"/>
          <p:nvPr>
            <p:ph idx="11" type="ftr"/>
          </p:nvPr>
        </p:nvSpPr>
        <p:spPr>
          <a:xfrm>
            <a:off x="8462434" y="6416675"/>
            <a:ext cx="2781300" cy="154800"/>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SzPts val="1400"/>
              <a:buNone/>
              <a:defRPr b="0" i="0" sz="8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3" name="Google Shape;43;p29" title="Decorative"/>
          <p:cNvSpPr txBox="1"/>
          <p:nvPr>
            <p:ph idx="12" type="sldNum"/>
          </p:nvPr>
        </p:nvSpPr>
        <p:spPr>
          <a:xfrm>
            <a:off x="11243734" y="6416675"/>
            <a:ext cx="383117" cy="1548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8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8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8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8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8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8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8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8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8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68">
          <p15:clr>
            <a:srgbClr val="F26B43"/>
          </p15:clr>
        </p15:guide>
        <p15:guide id="2" pos="549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35.png"/><Relationship Id="rId6" Type="http://schemas.openxmlformats.org/officeDocument/2006/relationships/image" Target="../media/image34.png"/><Relationship Id="rId7"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7.png"/><Relationship Id="rId4" Type="http://schemas.openxmlformats.org/officeDocument/2006/relationships/image" Target="../media/image36.png"/><Relationship Id="rId5" Type="http://schemas.openxmlformats.org/officeDocument/2006/relationships/image" Target="../media/image42.png"/><Relationship Id="rId6" Type="http://schemas.openxmlformats.org/officeDocument/2006/relationships/image" Target="../media/image40.png"/><Relationship Id="rId7"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8.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3.jp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30.png"/><Relationship Id="rId5"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4.jpg"/><Relationship Id="rId4" Type="http://schemas.openxmlformats.org/officeDocument/2006/relationships/image" Target="../media/image26.jpg"/><Relationship Id="rId5" Type="http://schemas.openxmlformats.org/officeDocument/2006/relationships/image" Target="../media/image2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
          <p:cNvSpPr txBox="1"/>
          <p:nvPr>
            <p:ph type="ctrTitle"/>
          </p:nvPr>
        </p:nvSpPr>
        <p:spPr>
          <a:xfrm>
            <a:off x="342268" y="1394632"/>
            <a:ext cx="10776836" cy="1933784"/>
          </a:xfrm>
          <a:prstGeom prst="rect">
            <a:avLst/>
          </a:prstGeom>
          <a:noFill/>
          <a:ln>
            <a:noFill/>
          </a:ln>
        </p:spPr>
        <p:txBody>
          <a:bodyPr anchorCtr="0" anchor="b" bIns="0" lIns="0" spcFirstLastPara="1" rIns="0" wrap="square" tIns="0">
            <a:normAutofit/>
          </a:bodyPr>
          <a:lstStyle/>
          <a:p>
            <a:pPr indent="0" lvl="0" marL="0" rtl="0" algn="l">
              <a:lnSpc>
                <a:spcPct val="80000"/>
              </a:lnSpc>
              <a:spcBef>
                <a:spcPts val="0"/>
              </a:spcBef>
              <a:spcAft>
                <a:spcPts val="0"/>
              </a:spcAft>
              <a:buClr>
                <a:schemeClr val="lt1"/>
              </a:buClr>
              <a:buSzPts val="4800"/>
              <a:buFont typeface="Trebuchet MS"/>
              <a:buNone/>
            </a:pPr>
            <a:r>
              <a:rPr lang="en-GB" sz="4800"/>
              <a:t>Analysis of semen traits</a:t>
            </a:r>
            <a:endParaRPr/>
          </a:p>
        </p:txBody>
      </p:sp>
      <p:sp>
        <p:nvSpPr>
          <p:cNvPr id="131" name="Google Shape;131;p1"/>
          <p:cNvSpPr txBox="1"/>
          <p:nvPr>
            <p:ph idx="1" type="subTitle"/>
          </p:nvPr>
        </p:nvSpPr>
        <p:spPr>
          <a:xfrm>
            <a:off x="512956" y="3987879"/>
            <a:ext cx="9144000" cy="120726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3000"/>
              <a:buNone/>
            </a:pPr>
            <a:r>
              <a:rPr lang="en-GB"/>
              <a:t>Tom Lewis</a:t>
            </a:r>
            <a:endParaRPr/>
          </a:p>
          <a:p>
            <a:pPr indent="0" lvl="0" marL="0" rtl="0" algn="l">
              <a:lnSpc>
                <a:spcPct val="90000"/>
              </a:lnSpc>
              <a:spcBef>
                <a:spcPts val="2000"/>
              </a:spcBef>
              <a:spcAft>
                <a:spcPts val="0"/>
              </a:spcAft>
              <a:buClr>
                <a:schemeClr val="accent1"/>
              </a:buClr>
              <a:buSzPts val="3000"/>
              <a:buNone/>
            </a:pPr>
            <a:r>
              <a:rPr lang="en-GB"/>
              <a:t>Guide Dogs UK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cxnSp>
        <p:nvCxnSpPr>
          <p:cNvPr id="219" name="Google Shape;219;p10"/>
          <p:cNvCxnSpPr>
            <a:endCxn id="220" idx="2"/>
          </p:cNvCxnSpPr>
          <p:nvPr/>
        </p:nvCxnSpPr>
        <p:spPr>
          <a:xfrm flipH="1">
            <a:off x="10405098" y="3174359"/>
            <a:ext cx="12900" cy="360900"/>
          </a:xfrm>
          <a:prstGeom prst="straightConnector1">
            <a:avLst/>
          </a:prstGeom>
          <a:noFill/>
          <a:ln cap="flat" cmpd="sng" w="25400">
            <a:solidFill>
              <a:srgbClr val="FF9933"/>
            </a:solidFill>
            <a:prstDash val="dot"/>
            <a:miter lim="800000"/>
            <a:headEnd len="sm" w="sm" type="none"/>
            <a:tailEnd len="sm" w="sm" type="none"/>
          </a:ln>
        </p:spPr>
      </p:cxnSp>
      <p:cxnSp>
        <p:nvCxnSpPr>
          <p:cNvPr id="221" name="Google Shape;221;p10"/>
          <p:cNvCxnSpPr/>
          <p:nvPr/>
        </p:nvCxnSpPr>
        <p:spPr>
          <a:xfrm flipH="1" rot="10800000">
            <a:off x="5679639" y="2875287"/>
            <a:ext cx="5948889" cy="11564"/>
          </a:xfrm>
          <a:prstGeom prst="straightConnector1">
            <a:avLst/>
          </a:prstGeom>
          <a:noFill/>
          <a:ln cap="flat" cmpd="sng" w="63500">
            <a:solidFill>
              <a:srgbClr val="FF5050"/>
            </a:solidFill>
            <a:prstDash val="dash"/>
            <a:miter lim="800000"/>
            <a:headEnd len="sm" w="sm" type="none"/>
            <a:tailEnd len="sm" w="sm" type="none"/>
          </a:ln>
        </p:spPr>
      </p:cxnSp>
      <p:sp>
        <p:nvSpPr>
          <p:cNvPr id="222" name="Google Shape;222;p10"/>
          <p:cNvSpPr/>
          <p:nvPr/>
        </p:nvSpPr>
        <p:spPr>
          <a:xfrm>
            <a:off x="266029" y="1371600"/>
            <a:ext cx="4293781" cy="4560105"/>
          </a:xfrm>
          <a:prstGeom prst="rect">
            <a:avLst/>
          </a:prstGeom>
          <a:solidFill>
            <a:srgbClr val="FFDE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23" name="Google Shape;223;p10"/>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Methods – repeated measures</a:t>
            </a:r>
            <a:endParaRPr/>
          </a:p>
        </p:txBody>
      </p:sp>
      <p:sp>
        <p:nvSpPr>
          <p:cNvPr id="224" name="Google Shape;224;p10"/>
          <p:cNvSpPr txBox="1"/>
          <p:nvPr>
            <p:ph idx="1" type="body"/>
          </p:nvPr>
        </p:nvSpPr>
        <p:spPr>
          <a:xfrm>
            <a:off x="398654" y="1520524"/>
            <a:ext cx="4216209" cy="425610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2800"/>
              <a:buNone/>
            </a:pPr>
            <a:r>
              <a:rPr lang="en-GB" sz="2800"/>
              <a:t>Genetics / heritability</a:t>
            </a:r>
            <a:endParaRPr/>
          </a:p>
          <a:p>
            <a:pPr indent="0" lvl="0" marL="0" rtl="0" algn="l">
              <a:lnSpc>
                <a:spcPct val="90000"/>
              </a:lnSpc>
              <a:spcBef>
                <a:spcPts val="2000"/>
              </a:spcBef>
              <a:spcAft>
                <a:spcPts val="0"/>
              </a:spcAft>
              <a:buClr>
                <a:schemeClr val="dk2"/>
              </a:buClr>
              <a:buSzPts val="2000"/>
              <a:buNone/>
            </a:pPr>
            <a:r>
              <a:rPr lang="en-GB" sz="2000"/>
              <a:t> - lifelong, inherited, shared</a:t>
            </a:r>
            <a:endParaRPr/>
          </a:p>
          <a:p>
            <a:pPr indent="0" lvl="0" marL="0" rtl="0" algn="l">
              <a:lnSpc>
                <a:spcPct val="90000"/>
              </a:lnSpc>
              <a:spcBef>
                <a:spcPts val="2000"/>
              </a:spcBef>
              <a:spcAft>
                <a:spcPts val="0"/>
              </a:spcAft>
              <a:buClr>
                <a:schemeClr val="dk2"/>
              </a:buClr>
              <a:buSzPts val="2000"/>
              <a:buNone/>
            </a:pPr>
            <a:r>
              <a:t/>
            </a:r>
            <a:endParaRPr sz="2000"/>
          </a:p>
          <a:p>
            <a:pPr indent="0" lvl="0" marL="0" rtl="0" algn="l">
              <a:lnSpc>
                <a:spcPct val="90000"/>
              </a:lnSpc>
              <a:spcBef>
                <a:spcPts val="2000"/>
              </a:spcBef>
              <a:spcAft>
                <a:spcPts val="0"/>
              </a:spcAft>
              <a:buClr>
                <a:schemeClr val="dk2"/>
              </a:buClr>
              <a:buSzPts val="2800"/>
              <a:buNone/>
            </a:pPr>
            <a:r>
              <a:rPr lang="en-GB" sz="2800"/>
              <a:t>Permanent environment</a:t>
            </a:r>
            <a:endParaRPr/>
          </a:p>
          <a:p>
            <a:pPr indent="0" lvl="0" marL="0" rtl="0" algn="l">
              <a:lnSpc>
                <a:spcPct val="90000"/>
              </a:lnSpc>
              <a:spcBef>
                <a:spcPts val="2000"/>
              </a:spcBef>
              <a:spcAft>
                <a:spcPts val="0"/>
              </a:spcAft>
              <a:buClr>
                <a:schemeClr val="dk2"/>
              </a:buClr>
              <a:buSzPts val="2000"/>
              <a:buNone/>
            </a:pPr>
            <a:r>
              <a:rPr lang="en-GB" sz="2000"/>
              <a:t> - lifelong, individual, acquired</a:t>
            </a:r>
            <a:endParaRPr/>
          </a:p>
          <a:p>
            <a:pPr indent="0" lvl="0" marL="0" rtl="0" algn="l">
              <a:lnSpc>
                <a:spcPct val="90000"/>
              </a:lnSpc>
              <a:spcBef>
                <a:spcPts val="2000"/>
              </a:spcBef>
              <a:spcAft>
                <a:spcPts val="0"/>
              </a:spcAft>
              <a:buClr>
                <a:schemeClr val="dk2"/>
              </a:buClr>
              <a:buSzPts val="2000"/>
              <a:buNone/>
            </a:pPr>
            <a:r>
              <a:t/>
            </a:r>
            <a:endParaRPr sz="2000"/>
          </a:p>
          <a:p>
            <a:pPr indent="0" lvl="0" marL="0" rtl="0" algn="l">
              <a:lnSpc>
                <a:spcPct val="90000"/>
              </a:lnSpc>
              <a:spcBef>
                <a:spcPts val="2000"/>
              </a:spcBef>
              <a:spcAft>
                <a:spcPts val="0"/>
              </a:spcAft>
              <a:buClr>
                <a:schemeClr val="dk2"/>
              </a:buClr>
              <a:buSzPts val="2800"/>
              <a:buNone/>
            </a:pPr>
            <a:r>
              <a:rPr lang="en-GB" sz="2800"/>
              <a:t>Specific environment</a:t>
            </a:r>
            <a:endParaRPr sz="2000"/>
          </a:p>
          <a:p>
            <a:pPr indent="0" lvl="0" marL="0" rtl="0" algn="l">
              <a:lnSpc>
                <a:spcPct val="90000"/>
              </a:lnSpc>
              <a:spcBef>
                <a:spcPts val="2000"/>
              </a:spcBef>
              <a:spcAft>
                <a:spcPts val="0"/>
              </a:spcAft>
              <a:buClr>
                <a:schemeClr val="dk2"/>
              </a:buClr>
              <a:buSzPts val="2000"/>
              <a:buNone/>
            </a:pPr>
            <a:r>
              <a:rPr lang="en-GB" sz="2000"/>
              <a:t> - mutable, unique to time</a:t>
            </a:r>
            <a:endParaRPr/>
          </a:p>
        </p:txBody>
      </p:sp>
      <p:cxnSp>
        <p:nvCxnSpPr>
          <p:cNvPr id="225" name="Google Shape;225;p10"/>
          <p:cNvCxnSpPr/>
          <p:nvPr/>
        </p:nvCxnSpPr>
        <p:spPr>
          <a:xfrm>
            <a:off x="5214938" y="1619380"/>
            <a:ext cx="0" cy="4827915"/>
          </a:xfrm>
          <a:prstGeom prst="straightConnector1">
            <a:avLst/>
          </a:prstGeom>
          <a:noFill/>
          <a:ln cap="flat" cmpd="sng" w="31750">
            <a:solidFill>
              <a:srgbClr val="000000"/>
            </a:solidFill>
            <a:prstDash val="solid"/>
            <a:miter lim="800000"/>
            <a:headEnd len="sm" w="sm" type="none"/>
            <a:tailEnd len="sm" w="sm" type="none"/>
          </a:ln>
        </p:spPr>
      </p:cxnSp>
      <p:cxnSp>
        <p:nvCxnSpPr>
          <p:cNvPr id="226" name="Google Shape;226;p10"/>
          <p:cNvCxnSpPr/>
          <p:nvPr/>
        </p:nvCxnSpPr>
        <p:spPr>
          <a:xfrm rot="10800000">
            <a:off x="5105796" y="6319885"/>
            <a:ext cx="6858895" cy="0"/>
          </a:xfrm>
          <a:prstGeom prst="straightConnector1">
            <a:avLst/>
          </a:prstGeom>
          <a:noFill/>
          <a:ln cap="flat" cmpd="sng" w="31750">
            <a:solidFill>
              <a:srgbClr val="000000"/>
            </a:solidFill>
            <a:prstDash val="solid"/>
            <a:miter lim="800000"/>
            <a:headEnd len="sm" w="sm" type="none"/>
            <a:tailEnd len="sm" w="sm" type="none"/>
          </a:ln>
        </p:spPr>
      </p:cxnSp>
      <p:sp>
        <p:nvSpPr>
          <p:cNvPr id="227" name="Google Shape;227;p10"/>
          <p:cNvSpPr/>
          <p:nvPr/>
        </p:nvSpPr>
        <p:spPr>
          <a:xfrm>
            <a:off x="5613705" y="2641418"/>
            <a:ext cx="139482" cy="154979"/>
          </a:xfrm>
          <a:prstGeom prst="diamond">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28" name="Google Shape;228;p10"/>
          <p:cNvSpPr/>
          <p:nvPr/>
        </p:nvSpPr>
        <p:spPr>
          <a:xfrm>
            <a:off x="6424614" y="2038647"/>
            <a:ext cx="139482" cy="154979"/>
          </a:xfrm>
          <a:prstGeom prst="diamond">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29" name="Google Shape;229;p10"/>
          <p:cNvSpPr/>
          <p:nvPr/>
        </p:nvSpPr>
        <p:spPr>
          <a:xfrm>
            <a:off x="6863735" y="2806949"/>
            <a:ext cx="139482" cy="154979"/>
          </a:xfrm>
          <a:prstGeom prst="diamond">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30" name="Google Shape;230;p10"/>
          <p:cNvSpPr/>
          <p:nvPr/>
        </p:nvSpPr>
        <p:spPr>
          <a:xfrm>
            <a:off x="7543077" y="2274213"/>
            <a:ext cx="139482" cy="154979"/>
          </a:xfrm>
          <a:prstGeom prst="diamond">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31" name="Google Shape;231;p10"/>
          <p:cNvSpPr/>
          <p:nvPr/>
        </p:nvSpPr>
        <p:spPr>
          <a:xfrm>
            <a:off x="8551309" y="1884902"/>
            <a:ext cx="139482" cy="154979"/>
          </a:xfrm>
          <a:prstGeom prst="diamond">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32" name="Google Shape;232;p10"/>
          <p:cNvSpPr/>
          <p:nvPr/>
        </p:nvSpPr>
        <p:spPr>
          <a:xfrm>
            <a:off x="9149736" y="2865123"/>
            <a:ext cx="139482" cy="154979"/>
          </a:xfrm>
          <a:prstGeom prst="diamond">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33" name="Google Shape;233;p10"/>
          <p:cNvSpPr/>
          <p:nvPr/>
        </p:nvSpPr>
        <p:spPr>
          <a:xfrm>
            <a:off x="9689593" y="2335592"/>
            <a:ext cx="139482" cy="154979"/>
          </a:xfrm>
          <a:prstGeom prst="diamond">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34" name="Google Shape;234;p10"/>
          <p:cNvSpPr/>
          <p:nvPr/>
        </p:nvSpPr>
        <p:spPr>
          <a:xfrm>
            <a:off x="10616908" y="2096501"/>
            <a:ext cx="139482" cy="154979"/>
          </a:xfrm>
          <a:prstGeom prst="diamond">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35" name="Google Shape;235;p10"/>
          <p:cNvSpPr/>
          <p:nvPr/>
        </p:nvSpPr>
        <p:spPr>
          <a:xfrm>
            <a:off x="11544223" y="2692565"/>
            <a:ext cx="139482" cy="154979"/>
          </a:xfrm>
          <a:prstGeom prst="diamond">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cxnSp>
        <p:nvCxnSpPr>
          <p:cNvPr id="236" name="Google Shape;236;p10"/>
          <p:cNvCxnSpPr/>
          <p:nvPr/>
        </p:nvCxnSpPr>
        <p:spPr>
          <a:xfrm>
            <a:off x="5675697" y="2537682"/>
            <a:ext cx="6015757" cy="0"/>
          </a:xfrm>
          <a:prstGeom prst="straightConnector1">
            <a:avLst/>
          </a:prstGeom>
          <a:noFill/>
          <a:ln cap="flat" cmpd="sng" w="25400">
            <a:solidFill>
              <a:srgbClr val="FF0000"/>
            </a:solidFill>
            <a:prstDash val="solid"/>
            <a:miter lim="800000"/>
            <a:headEnd len="sm" w="sm" type="none"/>
            <a:tailEnd len="sm" w="sm" type="none"/>
          </a:ln>
        </p:spPr>
      </p:cxnSp>
      <p:cxnSp>
        <p:nvCxnSpPr>
          <p:cNvPr id="237" name="Google Shape;237;p10"/>
          <p:cNvCxnSpPr>
            <a:stCxn id="234" idx="2"/>
          </p:cNvCxnSpPr>
          <p:nvPr/>
        </p:nvCxnSpPr>
        <p:spPr>
          <a:xfrm>
            <a:off x="10686649" y="2251480"/>
            <a:ext cx="0" cy="297000"/>
          </a:xfrm>
          <a:prstGeom prst="straightConnector1">
            <a:avLst/>
          </a:prstGeom>
          <a:noFill/>
          <a:ln cap="flat" cmpd="sng" w="25400">
            <a:solidFill>
              <a:srgbClr val="FF0000"/>
            </a:solidFill>
            <a:prstDash val="dot"/>
            <a:miter lim="800000"/>
            <a:headEnd len="sm" w="sm" type="none"/>
            <a:tailEnd len="sm" w="sm" type="none"/>
          </a:ln>
        </p:spPr>
      </p:cxnSp>
      <p:cxnSp>
        <p:nvCxnSpPr>
          <p:cNvPr id="238" name="Google Shape;238;p10"/>
          <p:cNvCxnSpPr/>
          <p:nvPr/>
        </p:nvCxnSpPr>
        <p:spPr>
          <a:xfrm>
            <a:off x="5683446" y="2548430"/>
            <a:ext cx="5734" cy="177712"/>
          </a:xfrm>
          <a:prstGeom prst="straightConnector1">
            <a:avLst/>
          </a:prstGeom>
          <a:noFill/>
          <a:ln cap="flat" cmpd="sng" w="25400">
            <a:solidFill>
              <a:srgbClr val="FF0000"/>
            </a:solidFill>
            <a:prstDash val="dot"/>
            <a:miter lim="800000"/>
            <a:headEnd len="sm" w="sm" type="none"/>
            <a:tailEnd len="sm" w="sm" type="none"/>
          </a:ln>
        </p:spPr>
      </p:cxnSp>
      <p:cxnSp>
        <p:nvCxnSpPr>
          <p:cNvPr id="239" name="Google Shape;239;p10"/>
          <p:cNvCxnSpPr/>
          <p:nvPr/>
        </p:nvCxnSpPr>
        <p:spPr>
          <a:xfrm>
            <a:off x="6509853" y="2166542"/>
            <a:ext cx="0" cy="381888"/>
          </a:xfrm>
          <a:prstGeom prst="straightConnector1">
            <a:avLst/>
          </a:prstGeom>
          <a:noFill/>
          <a:ln cap="flat" cmpd="sng" w="25400">
            <a:solidFill>
              <a:srgbClr val="FF0000"/>
            </a:solidFill>
            <a:prstDash val="dot"/>
            <a:miter lim="800000"/>
            <a:headEnd len="sm" w="sm" type="none"/>
            <a:tailEnd len="sm" w="sm" type="none"/>
          </a:ln>
        </p:spPr>
      </p:cxnSp>
      <p:cxnSp>
        <p:nvCxnSpPr>
          <p:cNvPr id="240" name="Google Shape;240;p10"/>
          <p:cNvCxnSpPr/>
          <p:nvPr/>
        </p:nvCxnSpPr>
        <p:spPr>
          <a:xfrm>
            <a:off x="6941225" y="2554934"/>
            <a:ext cx="0" cy="296950"/>
          </a:xfrm>
          <a:prstGeom prst="straightConnector1">
            <a:avLst/>
          </a:prstGeom>
          <a:noFill/>
          <a:ln cap="flat" cmpd="sng" w="25400">
            <a:solidFill>
              <a:srgbClr val="FF0000"/>
            </a:solidFill>
            <a:prstDash val="dot"/>
            <a:miter lim="800000"/>
            <a:headEnd len="sm" w="sm" type="none"/>
            <a:tailEnd len="sm" w="sm" type="none"/>
          </a:ln>
        </p:spPr>
      </p:cxnSp>
      <p:cxnSp>
        <p:nvCxnSpPr>
          <p:cNvPr id="241" name="Google Shape;241;p10"/>
          <p:cNvCxnSpPr/>
          <p:nvPr/>
        </p:nvCxnSpPr>
        <p:spPr>
          <a:xfrm>
            <a:off x="7618551" y="2314598"/>
            <a:ext cx="0" cy="240336"/>
          </a:xfrm>
          <a:prstGeom prst="straightConnector1">
            <a:avLst/>
          </a:prstGeom>
          <a:noFill/>
          <a:ln cap="flat" cmpd="sng" w="25400">
            <a:solidFill>
              <a:srgbClr val="FF0000"/>
            </a:solidFill>
            <a:prstDash val="dot"/>
            <a:miter lim="800000"/>
            <a:headEnd len="sm" w="sm" type="none"/>
            <a:tailEnd len="sm" w="sm" type="none"/>
          </a:ln>
        </p:spPr>
      </p:cxnSp>
      <p:cxnSp>
        <p:nvCxnSpPr>
          <p:cNvPr id="242" name="Google Shape;242;p10"/>
          <p:cNvCxnSpPr/>
          <p:nvPr/>
        </p:nvCxnSpPr>
        <p:spPr>
          <a:xfrm>
            <a:off x="11629462" y="2548430"/>
            <a:ext cx="0" cy="296950"/>
          </a:xfrm>
          <a:prstGeom prst="straightConnector1">
            <a:avLst/>
          </a:prstGeom>
          <a:noFill/>
          <a:ln cap="flat" cmpd="sng" w="25400">
            <a:solidFill>
              <a:srgbClr val="FF0000"/>
            </a:solidFill>
            <a:prstDash val="dot"/>
            <a:miter lim="800000"/>
            <a:headEnd len="sm" w="sm" type="none"/>
            <a:tailEnd len="sm" w="sm" type="none"/>
          </a:ln>
        </p:spPr>
      </p:cxnSp>
      <p:cxnSp>
        <p:nvCxnSpPr>
          <p:cNvPr id="243" name="Google Shape;243;p10"/>
          <p:cNvCxnSpPr/>
          <p:nvPr/>
        </p:nvCxnSpPr>
        <p:spPr>
          <a:xfrm>
            <a:off x="9227226" y="2553180"/>
            <a:ext cx="0" cy="380120"/>
          </a:xfrm>
          <a:prstGeom prst="straightConnector1">
            <a:avLst/>
          </a:prstGeom>
          <a:noFill/>
          <a:ln cap="flat" cmpd="sng" w="25400">
            <a:solidFill>
              <a:srgbClr val="FF0000"/>
            </a:solidFill>
            <a:prstDash val="dot"/>
            <a:miter lim="800000"/>
            <a:headEnd len="sm" w="sm" type="none"/>
            <a:tailEnd len="sm" w="sm" type="none"/>
          </a:ln>
        </p:spPr>
      </p:cxnSp>
      <p:cxnSp>
        <p:nvCxnSpPr>
          <p:cNvPr id="244" name="Google Shape;244;p10"/>
          <p:cNvCxnSpPr/>
          <p:nvPr/>
        </p:nvCxnSpPr>
        <p:spPr>
          <a:xfrm>
            <a:off x="8635703" y="1977166"/>
            <a:ext cx="0" cy="560516"/>
          </a:xfrm>
          <a:prstGeom prst="straightConnector1">
            <a:avLst/>
          </a:prstGeom>
          <a:noFill/>
          <a:ln cap="flat" cmpd="sng" w="25400">
            <a:solidFill>
              <a:srgbClr val="FF0000"/>
            </a:solidFill>
            <a:prstDash val="dot"/>
            <a:miter lim="800000"/>
            <a:headEnd len="sm" w="sm" type="none"/>
            <a:tailEnd len="sm" w="sm" type="none"/>
          </a:ln>
        </p:spPr>
      </p:cxnSp>
      <p:grpSp>
        <p:nvGrpSpPr>
          <p:cNvPr id="245" name="Google Shape;245;p10"/>
          <p:cNvGrpSpPr/>
          <p:nvPr/>
        </p:nvGrpSpPr>
        <p:grpSpPr>
          <a:xfrm>
            <a:off x="5673116" y="5028473"/>
            <a:ext cx="6015757" cy="1128467"/>
            <a:chOff x="5673116" y="5028473"/>
            <a:chExt cx="6015757" cy="1128467"/>
          </a:xfrm>
        </p:grpSpPr>
        <p:sp>
          <p:nvSpPr>
            <p:cNvPr id="246" name="Google Shape;246;p10"/>
            <p:cNvSpPr/>
            <p:nvPr/>
          </p:nvSpPr>
          <p:spPr>
            <a:xfrm>
              <a:off x="5890095" y="6001961"/>
              <a:ext cx="139482" cy="154979"/>
            </a:xfrm>
            <a:prstGeom prst="diamond">
              <a:avLst/>
            </a:prstGeom>
            <a:solidFill>
              <a:srgbClr val="0000FF"/>
            </a:solidFill>
            <a:ln cap="flat" cmpd="sng" w="1270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47" name="Google Shape;247;p10"/>
            <p:cNvSpPr/>
            <p:nvPr/>
          </p:nvSpPr>
          <p:spPr>
            <a:xfrm>
              <a:off x="6174060" y="5817646"/>
              <a:ext cx="139482" cy="154979"/>
            </a:xfrm>
            <a:prstGeom prst="diamond">
              <a:avLst/>
            </a:prstGeom>
            <a:solidFill>
              <a:srgbClr val="0000FF"/>
            </a:solidFill>
            <a:ln cap="flat" cmpd="sng" w="1270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48" name="Google Shape;248;p10"/>
            <p:cNvSpPr/>
            <p:nvPr/>
          </p:nvSpPr>
          <p:spPr>
            <a:xfrm>
              <a:off x="8039024" y="5966017"/>
              <a:ext cx="139482" cy="154979"/>
            </a:xfrm>
            <a:prstGeom prst="diamond">
              <a:avLst/>
            </a:prstGeom>
            <a:solidFill>
              <a:srgbClr val="0000FF"/>
            </a:solidFill>
            <a:ln cap="flat" cmpd="sng" w="1270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49" name="Google Shape;249;p10"/>
            <p:cNvSpPr/>
            <p:nvPr/>
          </p:nvSpPr>
          <p:spPr>
            <a:xfrm>
              <a:off x="7282758" y="5247922"/>
              <a:ext cx="139482" cy="154979"/>
            </a:xfrm>
            <a:prstGeom prst="diamond">
              <a:avLst/>
            </a:prstGeom>
            <a:solidFill>
              <a:srgbClr val="0000FF"/>
            </a:solidFill>
            <a:ln cap="flat" cmpd="sng" w="1270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50" name="Google Shape;250;p10"/>
            <p:cNvSpPr/>
            <p:nvPr/>
          </p:nvSpPr>
          <p:spPr>
            <a:xfrm>
              <a:off x="6735425" y="5028473"/>
              <a:ext cx="139482" cy="154979"/>
            </a:xfrm>
            <a:prstGeom prst="diamond">
              <a:avLst/>
            </a:prstGeom>
            <a:solidFill>
              <a:srgbClr val="0000FF"/>
            </a:solidFill>
            <a:ln cap="flat" cmpd="sng" w="1270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51" name="Google Shape;251;p10"/>
            <p:cNvSpPr/>
            <p:nvPr/>
          </p:nvSpPr>
          <p:spPr>
            <a:xfrm>
              <a:off x="8906932" y="5153373"/>
              <a:ext cx="139482" cy="154979"/>
            </a:xfrm>
            <a:prstGeom prst="diamond">
              <a:avLst/>
            </a:prstGeom>
            <a:solidFill>
              <a:srgbClr val="0000FF"/>
            </a:solidFill>
            <a:ln cap="flat" cmpd="sng" w="1270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52" name="Google Shape;252;p10"/>
            <p:cNvSpPr/>
            <p:nvPr/>
          </p:nvSpPr>
          <p:spPr>
            <a:xfrm>
              <a:off x="9206565" y="5835625"/>
              <a:ext cx="139482" cy="154979"/>
            </a:xfrm>
            <a:prstGeom prst="diamond">
              <a:avLst/>
            </a:prstGeom>
            <a:solidFill>
              <a:srgbClr val="0000FF"/>
            </a:solidFill>
            <a:ln cap="flat" cmpd="sng" w="1270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53" name="Google Shape;253;p10"/>
            <p:cNvSpPr/>
            <p:nvPr/>
          </p:nvSpPr>
          <p:spPr>
            <a:xfrm>
              <a:off x="10350856" y="5937740"/>
              <a:ext cx="139482" cy="154979"/>
            </a:xfrm>
            <a:prstGeom prst="diamond">
              <a:avLst/>
            </a:prstGeom>
            <a:solidFill>
              <a:srgbClr val="0000FF"/>
            </a:solidFill>
            <a:ln cap="flat" cmpd="sng" w="1270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54" name="Google Shape;254;p10"/>
            <p:cNvSpPr/>
            <p:nvPr/>
          </p:nvSpPr>
          <p:spPr>
            <a:xfrm>
              <a:off x="11433156" y="5278202"/>
              <a:ext cx="139482" cy="154979"/>
            </a:xfrm>
            <a:prstGeom prst="diamond">
              <a:avLst/>
            </a:prstGeom>
            <a:solidFill>
              <a:srgbClr val="0000FF"/>
            </a:solidFill>
            <a:ln cap="flat" cmpd="sng" w="1270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cxnSp>
          <p:nvCxnSpPr>
            <p:cNvPr id="255" name="Google Shape;255;p10"/>
            <p:cNvCxnSpPr/>
            <p:nvPr/>
          </p:nvCxnSpPr>
          <p:spPr>
            <a:xfrm>
              <a:off x="5673116" y="5696751"/>
              <a:ext cx="6015757" cy="0"/>
            </a:xfrm>
            <a:prstGeom prst="straightConnector1">
              <a:avLst/>
            </a:prstGeom>
            <a:noFill/>
            <a:ln cap="flat" cmpd="sng" w="25400">
              <a:solidFill>
                <a:srgbClr val="0000FF"/>
              </a:solidFill>
              <a:prstDash val="solid"/>
              <a:miter lim="800000"/>
              <a:headEnd len="sm" w="sm" type="none"/>
              <a:tailEnd len="sm" w="sm" type="none"/>
            </a:ln>
          </p:spPr>
        </p:cxnSp>
        <p:cxnSp>
          <p:nvCxnSpPr>
            <p:cNvPr id="256" name="Google Shape;256;p10"/>
            <p:cNvCxnSpPr/>
            <p:nvPr/>
          </p:nvCxnSpPr>
          <p:spPr>
            <a:xfrm>
              <a:off x="10436095" y="5705014"/>
              <a:ext cx="0" cy="296950"/>
            </a:xfrm>
            <a:prstGeom prst="straightConnector1">
              <a:avLst/>
            </a:prstGeom>
            <a:noFill/>
            <a:ln cap="flat" cmpd="sng" w="25400">
              <a:solidFill>
                <a:srgbClr val="0000FF"/>
              </a:solidFill>
              <a:prstDash val="dot"/>
              <a:miter lim="800000"/>
              <a:headEnd len="sm" w="sm" type="none"/>
              <a:tailEnd len="sm" w="sm" type="none"/>
            </a:ln>
          </p:spPr>
        </p:cxnSp>
        <p:cxnSp>
          <p:nvCxnSpPr>
            <p:cNvPr id="257" name="Google Shape;257;p10"/>
            <p:cNvCxnSpPr>
              <a:endCxn id="246" idx="2"/>
            </p:cNvCxnSpPr>
            <p:nvPr/>
          </p:nvCxnSpPr>
          <p:spPr>
            <a:xfrm>
              <a:off x="5959836" y="5698540"/>
              <a:ext cx="0" cy="458400"/>
            </a:xfrm>
            <a:prstGeom prst="straightConnector1">
              <a:avLst/>
            </a:prstGeom>
            <a:noFill/>
            <a:ln cap="flat" cmpd="sng" w="25400">
              <a:solidFill>
                <a:srgbClr val="0000FF"/>
              </a:solidFill>
              <a:prstDash val="dot"/>
              <a:miter lim="800000"/>
              <a:headEnd len="sm" w="sm" type="none"/>
              <a:tailEnd len="sm" w="sm" type="none"/>
            </a:ln>
          </p:spPr>
        </p:cxnSp>
        <p:cxnSp>
          <p:nvCxnSpPr>
            <p:cNvPr id="258" name="Google Shape;258;p10"/>
            <p:cNvCxnSpPr/>
            <p:nvPr/>
          </p:nvCxnSpPr>
          <p:spPr>
            <a:xfrm>
              <a:off x="6249534" y="5692001"/>
              <a:ext cx="0" cy="239704"/>
            </a:xfrm>
            <a:prstGeom prst="straightConnector1">
              <a:avLst/>
            </a:prstGeom>
            <a:noFill/>
            <a:ln cap="flat" cmpd="sng" w="25400">
              <a:solidFill>
                <a:srgbClr val="0000FF"/>
              </a:solidFill>
              <a:prstDash val="dot"/>
              <a:miter lim="800000"/>
              <a:headEnd len="sm" w="sm" type="none"/>
              <a:tailEnd len="sm" w="sm" type="none"/>
            </a:ln>
          </p:spPr>
        </p:cxnSp>
        <p:cxnSp>
          <p:nvCxnSpPr>
            <p:cNvPr id="259" name="Google Shape;259;p10"/>
            <p:cNvCxnSpPr/>
            <p:nvPr/>
          </p:nvCxnSpPr>
          <p:spPr>
            <a:xfrm>
              <a:off x="8116515" y="5698505"/>
              <a:ext cx="0" cy="296950"/>
            </a:xfrm>
            <a:prstGeom prst="straightConnector1">
              <a:avLst/>
            </a:prstGeom>
            <a:noFill/>
            <a:ln cap="flat" cmpd="sng" w="25400">
              <a:solidFill>
                <a:srgbClr val="0000FF"/>
              </a:solidFill>
              <a:prstDash val="dot"/>
              <a:miter lim="800000"/>
              <a:headEnd len="sm" w="sm" type="none"/>
              <a:tailEnd len="sm" w="sm" type="none"/>
            </a:ln>
          </p:spPr>
        </p:cxnSp>
        <p:cxnSp>
          <p:nvCxnSpPr>
            <p:cNvPr id="260" name="Google Shape;260;p10"/>
            <p:cNvCxnSpPr/>
            <p:nvPr/>
          </p:nvCxnSpPr>
          <p:spPr>
            <a:xfrm>
              <a:off x="7367997" y="5395051"/>
              <a:ext cx="0" cy="303454"/>
            </a:xfrm>
            <a:prstGeom prst="straightConnector1">
              <a:avLst/>
            </a:prstGeom>
            <a:noFill/>
            <a:ln cap="flat" cmpd="sng" w="25400">
              <a:solidFill>
                <a:srgbClr val="0000FF"/>
              </a:solidFill>
              <a:prstDash val="dot"/>
              <a:miter lim="800000"/>
              <a:headEnd len="sm" w="sm" type="none"/>
              <a:tailEnd len="sm" w="sm" type="none"/>
            </a:ln>
          </p:spPr>
        </p:cxnSp>
        <p:cxnSp>
          <p:nvCxnSpPr>
            <p:cNvPr id="261" name="Google Shape;261;p10"/>
            <p:cNvCxnSpPr/>
            <p:nvPr/>
          </p:nvCxnSpPr>
          <p:spPr>
            <a:xfrm>
              <a:off x="11510646" y="5443201"/>
              <a:ext cx="0" cy="296950"/>
            </a:xfrm>
            <a:prstGeom prst="straightConnector1">
              <a:avLst/>
            </a:prstGeom>
            <a:noFill/>
            <a:ln cap="flat" cmpd="sng" w="25400">
              <a:solidFill>
                <a:srgbClr val="0000FF"/>
              </a:solidFill>
              <a:prstDash val="dot"/>
              <a:miter lim="800000"/>
              <a:headEnd len="sm" w="sm" type="none"/>
              <a:tailEnd len="sm" w="sm" type="none"/>
            </a:ln>
          </p:spPr>
        </p:cxnSp>
        <p:cxnSp>
          <p:nvCxnSpPr>
            <p:cNvPr id="262" name="Google Shape;262;p10"/>
            <p:cNvCxnSpPr/>
            <p:nvPr/>
          </p:nvCxnSpPr>
          <p:spPr>
            <a:xfrm>
              <a:off x="8992171" y="5308352"/>
              <a:ext cx="0" cy="380120"/>
            </a:xfrm>
            <a:prstGeom prst="straightConnector1">
              <a:avLst/>
            </a:prstGeom>
            <a:noFill/>
            <a:ln cap="flat" cmpd="sng" w="25400">
              <a:solidFill>
                <a:srgbClr val="0000FF"/>
              </a:solidFill>
              <a:prstDash val="dot"/>
              <a:miter lim="800000"/>
              <a:headEnd len="sm" w="sm" type="none"/>
              <a:tailEnd len="sm" w="sm" type="none"/>
            </a:ln>
          </p:spPr>
        </p:cxnSp>
        <p:cxnSp>
          <p:nvCxnSpPr>
            <p:cNvPr id="263" name="Google Shape;263;p10"/>
            <p:cNvCxnSpPr/>
            <p:nvPr/>
          </p:nvCxnSpPr>
          <p:spPr>
            <a:xfrm>
              <a:off x="6819819" y="5120737"/>
              <a:ext cx="0" cy="560516"/>
            </a:xfrm>
            <a:prstGeom prst="straightConnector1">
              <a:avLst/>
            </a:prstGeom>
            <a:noFill/>
            <a:ln cap="flat" cmpd="sng" w="25400">
              <a:solidFill>
                <a:srgbClr val="0000FF"/>
              </a:solidFill>
              <a:prstDash val="dot"/>
              <a:miter lim="800000"/>
              <a:headEnd len="sm" w="sm" type="none"/>
              <a:tailEnd len="sm" w="sm" type="none"/>
            </a:ln>
          </p:spPr>
        </p:cxnSp>
        <p:cxnSp>
          <p:nvCxnSpPr>
            <p:cNvPr id="264" name="Google Shape;264;p10"/>
            <p:cNvCxnSpPr/>
            <p:nvPr/>
          </p:nvCxnSpPr>
          <p:spPr>
            <a:xfrm flipH="1">
              <a:off x="9290521" y="5687871"/>
              <a:ext cx="10329" cy="197548"/>
            </a:xfrm>
            <a:prstGeom prst="straightConnector1">
              <a:avLst/>
            </a:prstGeom>
            <a:noFill/>
            <a:ln cap="flat" cmpd="sng" w="25400">
              <a:solidFill>
                <a:srgbClr val="0000FF"/>
              </a:solidFill>
              <a:prstDash val="dot"/>
              <a:miter lim="800000"/>
              <a:headEnd len="sm" w="sm" type="none"/>
              <a:tailEnd len="sm" w="sm" type="none"/>
            </a:ln>
          </p:spPr>
        </p:cxnSp>
      </p:grpSp>
      <p:grpSp>
        <p:nvGrpSpPr>
          <p:cNvPr id="265" name="Google Shape;265;p10"/>
          <p:cNvGrpSpPr/>
          <p:nvPr/>
        </p:nvGrpSpPr>
        <p:grpSpPr>
          <a:xfrm>
            <a:off x="5688615" y="4143833"/>
            <a:ext cx="6015757" cy="1272093"/>
            <a:chOff x="5688615" y="4143833"/>
            <a:chExt cx="6015757" cy="1272093"/>
          </a:xfrm>
        </p:grpSpPr>
        <p:cxnSp>
          <p:nvCxnSpPr>
            <p:cNvPr id="266" name="Google Shape;266;p10"/>
            <p:cNvCxnSpPr>
              <a:endCxn id="267" idx="2"/>
            </p:cNvCxnSpPr>
            <p:nvPr/>
          </p:nvCxnSpPr>
          <p:spPr>
            <a:xfrm flipH="1">
              <a:off x="5763232" y="4758305"/>
              <a:ext cx="5400" cy="514200"/>
            </a:xfrm>
            <a:prstGeom prst="straightConnector1">
              <a:avLst/>
            </a:prstGeom>
            <a:noFill/>
            <a:ln cap="flat" cmpd="sng" w="25400">
              <a:solidFill>
                <a:srgbClr val="94B2FF"/>
              </a:solidFill>
              <a:prstDash val="dot"/>
              <a:miter lim="800000"/>
              <a:headEnd len="sm" w="sm" type="none"/>
              <a:tailEnd len="sm" w="sm" type="none"/>
            </a:ln>
          </p:spPr>
        </p:cxnSp>
        <p:sp>
          <p:nvSpPr>
            <p:cNvPr id="267" name="Google Shape;267;p10"/>
            <p:cNvSpPr/>
            <p:nvPr/>
          </p:nvSpPr>
          <p:spPr>
            <a:xfrm>
              <a:off x="5693491" y="5117526"/>
              <a:ext cx="139482" cy="154979"/>
            </a:xfrm>
            <a:prstGeom prst="diamond">
              <a:avLst/>
            </a:prstGeom>
            <a:solidFill>
              <a:srgbClr val="94B2FF"/>
            </a:solidFill>
            <a:ln cap="flat" cmpd="sng" w="12700">
              <a:solidFill>
                <a:srgbClr val="94B2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68" name="Google Shape;268;p10"/>
            <p:cNvSpPr/>
            <p:nvPr/>
          </p:nvSpPr>
          <p:spPr>
            <a:xfrm>
              <a:off x="6437532" y="4143833"/>
              <a:ext cx="139482" cy="154979"/>
            </a:xfrm>
            <a:prstGeom prst="diamond">
              <a:avLst/>
            </a:prstGeom>
            <a:solidFill>
              <a:srgbClr val="94B2FF"/>
            </a:solidFill>
            <a:ln cap="flat" cmpd="sng" w="12700">
              <a:solidFill>
                <a:srgbClr val="94B2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69" name="Google Shape;269;p10"/>
            <p:cNvSpPr/>
            <p:nvPr/>
          </p:nvSpPr>
          <p:spPr>
            <a:xfrm>
              <a:off x="6876653" y="4261200"/>
              <a:ext cx="139482" cy="154979"/>
            </a:xfrm>
            <a:prstGeom prst="diamond">
              <a:avLst/>
            </a:prstGeom>
            <a:solidFill>
              <a:srgbClr val="94B2FF"/>
            </a:solidFill>
            <a:ln cap="flat" cmpd="sng" w="12700">
              <a:solidFill>
                <a:srgbClr val="94B2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70" name="Google Shape;270;p10"/>
            <p:cNvSpPr/>
            <p:nvPr/>
          </p:nvSpPr>
          <p:spPr>
            <a:xfrm>
              <a:off x="7555995" y="4472387"/>
              <a:ext cx="139482" cy="154979"/>
            </a:xfrm>
            <a:prstGeom prst="diamond">
              <a:avLst/>
            </a:prstGeom>
            <a:solidFill>
              <a:srgbClr val="94B2FF"/>
            </a:solidFill>
            <a:ln cap="flat" cmpd="sng" w="12700">
              <a:solidFill>
                <a:srgbClr val="94B2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71" name="Google Shape;271;p10"/>
            <p:cNvSpPr/>
            <p:nvPr/>
          </p:nvSpPr>
          <p:spPr>
            <a:xfrm>
              <a:off x="8207766" y="5260947"/>
              <a:ext cx="139482" cy="154979"/>
            </a:xfrm>
            <a:prstGeom prst="diamond">
              <a:avLst/>
            </a:prstGeom>
            <a:solidFill>
              <a:srgbClr val="94B2FF"/>
            </a:solidFill>
            <a:ln cap="flat" cmpd="sng" w="12700">
              <a:solidFill>
                <a:srgbClr val="94B2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72" name="Google Shape;272;p10"/>
            <p:cNvSpPr/>
            <p:nvPr/>
          </p:nvSpPr>
          <p:spPr>
            <a:xfrm>
              <a:off x="9162654" y="5063297"/>
              <a:ext cx="139482" cy="154979"/>
            </a:xfrm>
            <a:prstGeom prst="diamond">
              <a:avLst/>
            </a:prstGeom>
            <a:solidFill>
              <a:srgbClr val="94B2FF"/>
            </a:solidFill>
            <a:ln cap="flat" cmpd="sng" w="12700">
              <a:solidFill>
                <a:srgbClr val="94B2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73" name="Google Shape;273;p10"/>
            <p:cNvSpPr/>
            <p:nvPr/>
          </p:nvSpPr>
          <p:spPr>
            <a:xfrm>
              <a:off x="9702511" y="4270295"/>
              <a:ext cx="139482" cy="154979"/>
            </a:xfrm>
            <a:prstGeom prst="diamond">
              <a:avLst/>
            </a:prstGeom>
            <a:solidFill>
              <a:srgbClr val="94B2FF"/>
            </a:solidFill>
            <a:ln cap="flat" cmpd="sng" w="12700">
              <a:solidFill>
                <a:srgbClr val="94B2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74" name="Google Shape;274;p10"/>
            <p:cNvSpPr/>
            <p:nvPr/>
          </p:nvSpPr>
          <p:spPr>
            <a:xfrm>
              <a:off x="10629826" y="4294675"/>
              <a:ext cx="139482" cy="154979"/>
            </a:xfrm>
            <a:prstGeom prst="diamond">
              <a:avLst/>
            </a:prstGeom>
            <a:solidFill>
              <a:srgbClr val="94B2FF"/>
            </a:solidFill>
            <a:ln cap="flat" cmpd="sng" w="12700">
              <a:solidFill>
                <a:srgbClr val="94B2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75" name="Google Shape;275;p10"/>
            <p:cNvSpPr/>
            <p:nvPr/>
          </p:nvSpPr>
          <p:spPr>
            <a:xfrm>
              <a:off x="11557141" y="4890739"/>
              <a:ext cx="139482" cy="154979"/>
            </a:xfrm>
            <a:prstGeom prst="diamond">
              <a:avLst/>
            </a:prstGeom>
            <a:solidFill>
              <a:srgbClr val="94B2FF"/>
            </a:solidFill>
            <a:ln cap="flat" cmpd="sng" w="12700">
              <a:solidFill>
                <a:srgbClr val="94B2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cxnSp>
          <p:nvCxnSpPr>
            <p:cNvPr id="276" name="Google Shape;276;p10"/>
            <p:cNvCxnSpPr/>
            <p:nvPr/>
          </p:nvCxnSpPr>
          <p:spPr>
            <a:xfrm>
              <a:off x="5688615" y="4751354"/>
              <a:ext cx="6015757" cy="0"/>
            </a:xfrm>
            <a:prstGeom prst="straightConnector1">
              <a:avLst/>
            </a:prstGeom>
            <a:noFill/>
            <a:ln cap="flat" cmpd="sng" w="25400">
              <a:solidFill>
                <a:srgbClr val="94B2FF"/>
              </a:solidFill>
              <a:prstDash val="solid"/>
              <a:miter lim="800000"/>
              <a:headEnd len="sm" w="sm" type="none"/>
              <a:tailEnd len="sm" w="sm" type="none"/>
            </a:ln>
          </p:spPr>
        </p:cxnSp>
        <p:cxnSp>
          <p:nvCxnSpPr>
            <p:cNvPr id="277" name="Google Shape;277;p10"/>
            <p:cNvCxnSpPr>
              <a:stCxn id="274" idx="2"/>
            </p:cNvCxnSpPr>
            <p:nvPr/>
          </p:nvCxnSpPr>
          <p:spPr>
            <a:xfrm>
              <a:off x="10699567" y="4449654"/>
              <a:ext cx="0" cy="297000"/>
            </a:xfrm>
            <a:prstGeom prst="straightConnector1">
              <a:avLst/>
            </a:prstGeom>
            <a:noFill/>
            <a:ln cap="flat" cmpd="sng" w="25400">
              <a:solidFill>
                <a:srgbClr val="94B2FF"/>
              </a:solidFill>
              <a:prstDash val="dot"/>
              <a:miter lim="800000"/>
              <a:headEnd len="sm" w="sm" type="none"/>
              <a:tailEnd len="sm" w="sm" type="none"/>
            </a:ln>
          </p:spPr>
        </p:cxnSp>
        <p:cxnSp>
          <p:nvCxnSpPr>
            <p:cNvPr id="278" name="Google Shape;278;p10"/>
            <p:cNvCxnSpPr>
              <a:stCxn id="268" idx="2"/>
            </p:cNvCxnSpPr>
            <p:nvPr/>
          </p:nvCxnSpPr>
          <p:spPr>
            <a:xfrm>
              <a:off x="6507273" y="4298812"/>
              <a:ext cx="0" cy="447900"/>
            </a:xfrm>
            <a:prstGeom prst="straightConnector1">
              <a:avLst/>
            </a:prstGeom>
            <a:noFill/>
            <a:ln cap="flat" cmpd="sng" w="25400">
              <a:solidFill>
                <a:srgbClr val="94B2FF"/>
              </a:solidFill>
              <a:prstDash val="dot"/>
              <a:miter lim="800000"/>
              <a:headEnd len="sm" w="sm" type="none"/>
              <a:tailEnd len="sm" w="sm" type="none"/>
            </a:ln>
          </p:spPr>
        </p:cxnSp>
        <p:cxnSp>
          <p:nvCxnSpPr>
            <p:cNvPr id="279" name="Google Shape;279;p10"/>
            <p:cNvCxnSpPr/>
            <p:nvPr/>
          </p:nvCxnSpPr>
          <p:spPr>
            <a:xfrm>
              <a:off x="6954143" y="4458643"/>
              <a:ext cx="0" cy="296950"/>
            </a:xfrm>
            <a:prstGeom prst="straightConnector1">
              <a:avLst/>
            </a:prstGeom>
            <a:noFill/>
            <a:ln cap="flat" cmpd="sng" w="25400">
              <a:solidFill>
                <a:srgbClr val="94B2FF"/>
              </a:solidFill>
              <a:prstDash val="dot"/>
              <a:miter lim="800000"/>
              <a:headEnd len="sm" w="sm" type="none"/>
              <a:tailEnd len="sm" w="sm" type="none"/>
            </a:ln>
          </p:spPr>
        </p:cxnSp>
        <p:cxnSp>
          <p:nvCxnSpPr>
            <p:cNvPr id="280" name="Google Shape;280;p10"/>
            <p:cNvCxnSpPr/>
            <p:nvPr/>
          </p:nvCxnSpPr>
          <p:spPr>
            <a:xfrm>
              <a:off x="7631469" y="4512772"/>
              <a:ext cx="0" cy="240336"/>
            </a:xfrm>
            <a:prstGeom prst="straightConnector1">
              <a:avLst/>
            </a:prstGeom>
            <a:noFill/>
            <a:ln cap="flat" cmpd="sng" w="25400">
              <a:solidFill>
                <a:srgbClr val="94B2FF"/>
              </a:solidFill>
              <a:prstDash val="dot"/>
              <a:miter lim="800000"/>
              <a:headEnd len="sm" w="sm" type="none"/>
              <a:tailEnd len="sm" w="sm" type="none"/>
            </a:ln>
          </p:spPr>
        </p:cxnSp>
        <p:cxnSp>
          <p:nvCxnSpPr>
            <p:cNvPr id="281" name="Google Shape;281;p10"/>
            <p:cNvCxnSpPr/>
            <p:nvPr/>
          </p:nvCxnSpPr>
          <p:spPr>
            <a:xfrm>
              <a:off x="11642380" y="4746604"/>
              <a:ext cx="0" cy="296950"/>
            </a:xfrm>
            <a:prstGeom prst="straightConnector1">
              <a:avLst/>
            </a:prstGeom>
            <a:noFill/>
            <a:ln cap="flat" cmpd="sng" w="25400">
              <a:solidFill>
                <a:srgbClr val="94B2FF"/>
              </a:solidFill>
              <a:prstDash val="dot"/>
              <a:miter lim="800000"/>
              <a:headEnd len="sm" w="sm" type="none"/>
              <a:tailEnd len="sm" w="sm" type="none"/>
            </a:ln>
          </p:spPr>
        </p:cxnSp>
        <p:cxnSp>
          <p:nvCxnSpPr>
            <p:cNvPr id="282" name="Google Shape;282;p10"/>
            <p:cNvCxnSpPr/>
            <p:nvPr/>
          </p:nvCxnSpPr>
          <p:spPr>
            <a:xfrm>
              <a:off x="9240144" y="4751354"/>
              <a:ext cx="0" cy="380120"/>
            </a:xfrm>
            <a:prstGeom prst="straightConnector1">
              <a:avLst/>
            </a:prstGeom>
            <a:noFill/>
            <a:ln cap="flat" cmpd="sng" w="25400">
              <a:solidFill>
                <a:srgbClr val="94B2FF"/>
              </a:solidFill>
              <a:prstDash val="dot"/>
              <a:miter lim="800000"/>
              <a:headEnd len="sm" w="sm" type="none"/>
              <a:tailEnd len="sm" w="sm" type="none"/>
            </a:ln>
          </p:spPr>
        </p:cxnSp>
        <p:cxnSp>
          <p:nvCxnSpPr>
            <p:cNvPr id="283" name="Google Shape;283;p10"/>
            <p:cNvCxnSpPr/>
            <p:nvPr/>
          </p:nvCxnSpPr>
          <p:spPr>
            <a:xfrm>
              <a:off x="8292160" y="4764271"/>
              <a:ext cx="0" cy="560516"/>
            </a:xfrm>
            <a:prstGeom prst="straightConnector1">
              <a:avLst/>
            </a:prstGeom>
            <a:noFill/>
            <a:ln cap="flat" cmpd="sng" w="25400">
              <a:solidFill>
                <a:srgbClr val="94B2FF"/>
              </a:solidFill>
              <a:prstDash val="dot"/>
              <a:miter lim="800000"/>
              <a:headEnd len="sm" w="sm" type="none"/>
              <a:tailEnd len="sm" w="sm" type="none"/>
            </a:ln>
          </p:spPr>
        </p:cxnSp>
        <p:cxnSp>
          <p:nvCxnSpPr>
            <p:cNvPr id="284" name="Google Shape;284;p10"/>
            <p:cNvCxnSpPr/>
            <p:nvPr/>
          </p:nvCxnSpPr>
          <p:spPr>
            <a:xfrm>
              <a:off x="9782583" y="4431576"/>
              <a:ext cx="0" cy="296950"/>
            </a:xfrm>
            <a:prstGeom prst="straightConnector1">
              <a:avLst/>
            </a:prstGeom>
            <a:noFill/>
            <a:ln cap="flat" cmpd="sng" w="25400">
              <a:solidFill>
                <a:srgbClr val="94B2FF"/>
              </a:solidFill>
              <a:prstDash val="dot"/>
              <a:miter lim="800000"/>
              <a:headEnd len="sm" w="sm" type="none"/>
              <a:tailEnd len="sm" w="sm" type="none"/>
            </a:ln>
          </p:spPr>
        </p:cxnSp>
      </p:grpSp>
      <p:sp>
        <p:nvSpPr>
          <p:cNvPr id="285" name="Google Shape;285;p10"/>
          <p:cNvSpPr/>
          <p:nvPr/>
        </p:nvSpPr>
        <p:spPr>
          <a:xfrm>
            <a:off x="5797099" y="3336257"/>
            <a:ext cx="139482" cy="154979"/>
          </a:xfrm>
          <a:prstGeom prst="diamond">
            <a:avLst/>
          </a:prstGeom>
          <a:solidFill>
            <a:srgbClr val="FF9933"/>
          </a:solidFill>
          <a:ln cap="flat" cmpd="sng" w="12700">
            <a:solidFill>
              <a:srgbClr val="FF99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86" name="Google Shape;286;p10"/>
          <p:cNvSpPr/>
          <p:nvPr/>
        </p:nvSpPr>
        <p:spPr>
          <a:xfrm>
            <a:off x="6253211" y="2811286"/>
            <a:ext cx="139482" cy="154979"/>
          </a:xfrm>
          <a:prstGeom prst="diamond">
            <a:avLst/>
          </a:prstGeom>
          <a:solidFill>
            <a:srgbClr val="FF9933"/>
          </a:solidFill>
          <a:ln cap="flat" cmpd="sng" w="12700">
            <a:solidFill>
              <a:srgbClr val="FF99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87" name="Google Shape;287;p10"/>
          <p:cNvSpPr/>
          <p:nvPr/>
        </p:nvSpPr>
        <p:spPr>
          <a:xfrm>
            <a:off x="7355087" y="2851884"/>
            <a:ext cx="139482" cy="154979"/>
          </a:xfrm>
          <a:prstGeom prst="diamond">
            <a:avLst/>
          </a:prstGeom>
          <a:solidFill>
            <a:srgbClr val="FF9933"/>
          </a:solidFill>
          <a:ln cap="flat" cmpd="sng" w="12700">
            <a:solidFill>
              <a:srgbClr val="FF99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88" name="Google Shape;288;p10"/>
          <p:cNvSpPr/>
          <p:nvPr/>
        </p:nvSpPr>
        <p:spPr>
          <a:xfrm>
            <a:off x="7772965" y="3356512"/>
            <a:ext cx="139482" cy="154979"/>
          </a:xfrm>
          <a:prstGeom prst="diamond">
            <a:avLst/>
          </a:prstGeom>
          <a:solidFill>
            <a:srgbClr val="FF9933"/>
          </a:solidFill>
          <a:ln cap="flat" cmpd="sng" w="12700">
            <a:solidFill>
              <a:srgbClr val="FF99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89" name="Google Shape;289;p10"/>
          <p:cNvSpPr/>
          <p:nvPr/>
        </p:nvSpPr>
        <p:spPr>
          <a:xfrm>
            <a:off x="8276423" y="3446919"/>
            <a:ext cx="139482" cy="154979"/>
          </a:xfrm>
          <a:prstGeom prst="diamond">
            <a:avLst/>
          </a:prstGeom>
          <a:solidFill>
            <a:srgbClr val="FF9933"/>
          </a:solidFill>
          <a:ln cap="flat" cmpd="sng" w="12700">
            <a:solidFill>
              <a:srgbClr val="FF99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90" name="Google Shape;290;p10"/>
          <p:cNvSpPr/>
          <p:nvPr/>
        </p:nvSpPr>
        <p:spPr>
          <a:xfrm>
            <a:off x="8838030" y="2630987"/>
            <a:ext cx="139482" cy="154979"/>
          </a:xfrm>
          <a:prstGeom prst="diamond">
            <a:avLst/>
          </a:prstGeom>
          <a:solidFill>
            <a:srgbClr val="FF9933"/>
          </a:solidFill>
          <a:ln cap="flat" cmpd="sng" w="12700">
            <a:solidFill>
              <a:srgbClr val="FF99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91" name="Google Shape;291;p10"/>
          <p:cNvSpPr/>
          <p:nvPr/>
        </p:nvSpPr>
        <p:spPr>
          <a:xfrm>
            <a:off x="9687011" y="2766964"/>
            <a:ext cx="139482" cy="154979"/>
          </a:xfrm>
          <a:prstGeom prst="diamond">
            <a:avLst/>
          </a:prstGeom>
          <a:solidFill>
            <a:srgbClr val="FF9933"/>
          </a:solidFill>
          <a:ln cap="flat" cmpd="sng" w="12700">
            <a:solidFill>
              <a:srgbClr val="FF99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20" name="Google Shape;220;p10"/>
          <p:cNvSpPr/>
          <p:nvPr/>
        </p:nvSpPr>
        <p:spPr>
          <a:xfrm>
            <a:off x="10335357" y="3380280"/>
            <a:ext cx="139482" cy="154979"/>
          </a:xfrm>
          <a:prstGeom prst="diamond">
            <a:avLst/>
          </a:prstGeom>
          <a:solidFill>
            <a:srgbClr val="FF9933"/>
          </a:solidFill>
          <a:ln cap="flat" cmpd="sng" w="12700">
            <a:solidFill>
              <a:srgbClr val="FF99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92" name="Google Shape;292;p10"/>
          <p:cNvSpPr/>
          <p:nvPr/>
        </p:nvSpPr>
        <p:spPr>
          <a:xfrm>
            <a:off x="11029625" y="2735202"/>
            <a:ext cx="139482" cy="154979"/>
          </a:xfrm>
          <a:prstGeom prst="diamond">
            <a:avLst/>
          </a:prstGeom>
          <a:solidFill>
            <a:srgbClr val="FF9933"/>
          </a:solidFill>
          <a:ln cap="flat" cmpd="sng" w="12700">
            <a:solidFill>
              <a:srgbClr val="FF99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cxnSp>
        <p:nvCxnSpPr>
          <p:cNvPr id="293" name="Google Shape;293;p10"/>
          <p:cNvCxnSpPr/>
          <p:nvPr/>
        </p:nvCxnSpPr>
        <p:spPr>
          <a:xfrm>
            <a:off x="5673115" y="3170529"/>
            <a:ext cx="6015757" cy="0"/>
          </a:xfrm>
          <a:prstGeom prst="straightConnector1">
            <a:avLst/>
          </a:prstGeom>
          <a:noFill/>
          <a:ln cap="flat" cmpd="sng" w="25400">
            <a:solidFill>
              <a:srgbClr val="FF9933"/>
            </a:solidFill>
            <a:prstDash val="solid"/>
            <a:miter lim="800000"/>
            <a:headEnd len="sm" w="sm" type="none"/>
            <a:tailEnd len="sm" w="sm" type="none"/>
          </a:ln>
        </p:spPr>
      </p:cxnSp>
      <p:cxnSp>
        <p:nvCxnSpPr>
          <p:cNvPr id="294" name="Google Shape;294;p10"/>
          <p:cNvCxnSpPr/>
          <p:nvPr/>
        </p:nvCxnSpPr>
        <p:spPr>
          <a:xfrm>
            <a:off x="5866841" y="3181277"/>
            <a:ext cx="5734" cy="177712"/>
          </a:xfrm>
          <a:prstGeom prst="straightConnector1">
            <a:avLst/>
          </a:prstGeom>
          <a:noFill/>
          <a:ln cap="flat" cmpd="sng" w="25400">
            <a:solidFill>
              <a:srgbClr val="FF9933"/>
            </a:solidFill>
            <a:prstDash val="dot"/>
            <a:miter lim="800000"/>
            <a:headEnd len="sm" w="sm" type="none"/>
            <a:tailEnd len="sm" w="sm" type="none"/>
          </a:ln>
        </p:spPr>
      </p:cxnSp>
      <p:cxnSp>
        <p:nvCxnSpPr>
          <p:cNvPr id="295" name="Google Shape;295;p10"/>
          <p:cNvCxnSpPr/>
          <p:nvPr/>
        </p:nvCxnSpPr>
        <p:spPr>
          <a:xfrm>
            <a:off x="6321294" y="2961928"/>
            <a:ext cx="0" cy="219349"/>
          </a:xfrm>
          <a:prstGeom prst="straightConnector1">
            <a:avLst/>
          </a:prstGeom>
          <a:noFill/>
          <a:ln cap="flat" cmpd="sng" w="25400">
            <a:solidFill>
              <a:srgbClr val="FF9933"/>
            </a:solidFill>
            <a:prstDash val="dot"/>
            <a:miter lim="800000"/>
            <a:headEnd len="sm" w="sm" type="none"/>
            <a:tailEnd len="sm" w="sm" type="none"/>
          </a:ln>
        </p:spPr>
      </p:cxnSp>
      <p:cxnSp>
        <p:nvCxnSpPr>
          <p:cNvPr id="296" name="Google Shape;296;p10"/>
          <p:cNvCxnSpPr/>
          <p:nvPr/>
        </p:nvCxnSpPr>
        <p:spPr>
          <a:xfrm flipH="1">
            <a:off x="7424828" y="2961816"/>
            <a:ext cx="8312" cy="219461"/>
          </a:xfrm>
          <a:prstGeom prst="straightConnector1">
            <a:avLst/>
          </a:prstGeom>
          <a:noFill/>
          <a:ln cap="flat" cmpd="sng" w="25400">
            <a:solidFill>
              <a:srgbClr val="FF9933"/>
            </a:solidFill>
            <a:prstDash val="dot"/>
            <a:miter lim="800000"/>
            <a:headEnd len="sm" w="sm" type="none"/>
            <a:tailEnd len="sm" w="sm" type="none"/>
          </a:ln>
        </p:spPr>
      </p:cxnSp>
      <p:cxnSp>
        <p:nvCxnSpPr>
          <p:cNvPr id="297" name="Google Shape;297;p10"/>
          <p:cNvCxnSpPr/>
          <p:nvPr/>
        </p:nvCxnSpPr>
        <p:spPr>
          <a:xfrm>
            <a:off x="7863942" y="3179915"/>
            <a:ext cx="0" cy="240336"/>
          </a:xfrm>
          <a:prstGeom prst="straightConnector1">
            <a:avLst/>
          </a:prstGeom>
          <a:noFill/>
          <a:ln cap="flat" cmpd="sng" w="25400">
            <a:solidFill>
              <a:srgbClr val="FF9933"/>
            </a:solidFill>
            <a:prstDash val="dot"/>
            <a:miter lim="800000"/>
            <a:headEnd len="sm" w="sm" type="none"/>
            <a:tailEnd len="sm" w="sm" type="none"/>
          </a:ln>
        </p:spPr>
      </p:cxnSp>
      <p:cxnSp>
        <p:nvCxnSpPr>
          <p:cNvPr id="298" name="Google Shape;298;p10"/>
          <p:cNvCxnSpPr/>
          <p:nvPr/>
        </p:nvCxnSpPr>
        <p:spPr>
          <a:xfrm>
            <a:off x="11115435" y="2917808"/>
            <a:ext cx="0" cy="296950"/>
          </a:xfrm>
          <a:prstGeom prst="straightConnector1">
            <a:avLst/>
          </a:prstGeom>
          <a:noFill/>
          <a:ln cap="flat" cmpd="sng" w="25400">
            <a:solidFill>
              <a:srgbClr val="FF9933"/>
            </a:solidFill>
            <a:prstDash val="dot"/>
            <a:miter lim="800000"/>
            <a:headEnd len="sm" w="sm" type="none"/>
            <a:tailEnd len="sm" w="sm" type="none"/>
          </a:ln>
        </p:spPr>
      </p:cxnSp>
      <p:cxnSp>
        <p:nvCxnSpPr>
          <p:cNvPr id="299" name="Google Shape;299;p10"/>
          <p:cNvCxnSpPr/>
          <p:nvPr/>
        </p:nvCxnSpPr>
        <p:spPr>
          <a:xfrm>
            <a:off x="8914681" y="2783072"/>
            <a:ext cx="0" cy="380120"/>
          </a:xfrm>
          <a:prstGeom prst="straightConnector1">
            <a:avLst/>
          </a:prstGeom>
          <a:noFill/>
          <a:ln cap="flat" cmpd="sng" w="25400">
            <a:solidFill>
              <a:srgbClr val="FF9933"/>
            </a:solidFill>
            <a:prstDash val="dot"/>
            <a:miter lim="800000"/>
            <a:headEnd len="sm" w="sm" type="none"/>
            <a:tailEnd len="sm" w="sm" type="none"/>
          </a:ln>
        </p:spPr>
      </p:cxnSp>
      <p:cxnSp>
        <p:nvCxnSpPr>
          <p:cNvPr id="300" name="Google Shape;300;p10"/>
          <p:cNvCxnSpPr/>
          <p:nvPr/>
        </p:nvCxnSpPr>
        <p:spPr>
          <a:xfrm flipH="1">
            <a:off x="8347248" y="3181277"/>
            <a:ext cx="565" cy="296950"/>
          </a:xfrm>
          <a:prstGeom prst="straightConnector1">
            <a:avLst/>
          </a:prstGeom>
          <a:noFill/>
          <a:ln cap="flat" cmpd="sng" w="25400">
            <a:solidFill>
              <a:srgbClr val="FF9933"/>
            </a:solidFill>
            <a:prstDash val="dot"/>
            <a:miter lim="800000"/>
            <a:headEnd len="sm" w="sm" type="none"/>
            <a:tailEnd len="sm" w="sm" type="none"/>
          </a:ln>
        </p:spPr>
      </p:cxnSp>
      <p:cxnSp>
        <p:nvCxnSpPr>
          <p:cNvPr id="301" name="Google Shape;301;p10"/>
          <p:cNvCxnSpPr/>
          <p:nvPr/>
        </p:nvCxnSpPr>
        <p:spPr>
          <a:xfrm>
            <a:off x="9754167" y="2847235"/>
            <a:ext cx="9495" cy="327268"/>
          </a:xfrm>
          <a:prstGeom prst="straightConnector1">
            <a:avLst/>
          </a:prstGeom>
          <a:noFill/>
          <a:ln cap="flat" cmpd="sng" w="25400">
            <a:solidFill>
              <a:srgbClr val="FF9933"/>
            </a:solidFill>
            <a:prstDash val="dot"/>
            <a:miter lim="800000"/>
            <a:headEnd len="sm" w="sm" type="none"/>
            <a:tailEnd len="sm" w="sm" type="none"/>
          </a:ln>
        </p:spPr>
      </p:cxnSp>
      <p:sp>
        <p:nvSpPr>
          <p:cNvPr id="302" name="Google Shape;302;p10"/>
          <p:cNvSpPr txBox="1"/>
          <p:nvPr/>
        </p:nvSpPr>
        <p:spPr>
          <a:xfrm>
            <a:off x="5688615" y="6356319"/>
            <a:ext cx="41533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rgbClr val="000000"/>
                </a:solidFill>
                <a:latin typeface="Trebuchet MS"/>
                <a:ea typeface="Trebuchet MS"/>
                <a:cs typeface="Trebuchet MS"/>
                <a:sym typeface="Trebuchet MS"/>
              </a:rPr>
              <a:t>Time, e.g. weekly or monthly  🡪</a:t>
            </a:r>
            <a:endParaRPr b="1" sz="1800">
              <a:solidFill>
                <a:srgbClr val="000000"/>
              </a:solidFill>
              <a:latin typeface="Trebuchet MS"/>
              <a:ea typeface="Trebuchet MS"/>
              <a:cs typeface="Trebuchet MS"/>
              <a:sym typeface="Trebuchet MS"/>
            </a:endParaRPr>
          </a:p>
        </p:txBody>
      </p:sp>
      <p:sp>
        <p:nvSpPr>
          <p:cNvPr id="303" name="Google Shape;303;p10"/>
          <p:cNvSpPr txBox="1"/>
          <p:nvPr/>
        </p:nvSpPr>
        <p:spPr>
          <a:xfrm rot="-5400000">
            <a:off x="4602184" y="3592401"/>
            <a:ext cx="77889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000000"/>
                </a:solidFill>
                <a:latin typeface="Trebuchet MS"/>
                <a:ea typeface="Trebuchet MS"/>
                <a:cs typeface="Trebuchet MS"/>
                <a:sym typeface="Trebuchet MS"/>
              </a:rPr>
              <a:t>Trait</a:t>
            </a:r>
            <a:endParaRPr/>
          </a:p>
        </p:txBody>
      </p:sp>
      <p:cxnSp>
        <p:nvCxnSpPr>
          <p:cNvPr id="304" name="Google Shape;304;p10"/>
          <p:cNvCxnSpPr/>
          <p:nvPr/>
        </p:nvCxnSpPr>
        <p:spPr>
          <a:xfrm flipH="1" rot="10800000">
            <a:off x="5693491" y="5216702"/>
            <a:ext cx="5948889" cy="11564"/>
          </a:xfrm>
          <a:prstGeom prst="straightConnector1">
            <a:avLst/>
          </a:prstGeom>
          <a:noFill/>
          <a:ln cap="flat" cmpd="sng" w="63500">
            <a:solidFill>
              <a:srgbClr val="2B6BFF"/>
            </a:solidFill>
            <a:prstDash val="dash"/>
            <a:miter lim="800000"/>
            <a:headEnd len="sm" w="sm" type="none"/>
            <a:tailEnd len="sm" w="sm" type="none"/>
          </a:ln>
        </p:spPr>
      </p:cxnSp>
      <p:sp>
        <p:nvSpPr>
          <p:cNvPr id="305" name="Google Shape;305;p10"/>
          <p:cNvSpPr/>
          <p:nvPr/>
        </p:nvSpPr>
        <p:spPr>
          <a:xfrm>
            <a:off x="8781861" y="1907106"/>
            <a:ext cx="321799" cy="631613"/>
          </a:xfrm>
          <a:prstGeom prst="rightBrace">
            <a:avLst>
              <a:gd fmla="val 8333" name="adj1"/>
              <a:gd fmla="val 50000" name="adj2"/>
            </a:avLst>
          </a:prstGeom>
          <a:no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06" name="Google Shape;306;p10"/>
          <p:cNvSpPr txBox="1"/>
          <p:nvPr/>
        </p:nvSpPr>
        <p:spPr>
          <a:xfrm>
            <a:off x="9063715" y="2046183"/>
            <a:ext cx="90601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000000"/>
                </a:solidFill>
                <a:latin typeface="Trebuchet MS"/>
                <a:ea typeface="Trebuchet MS"/>
                <a:cs typeface="Trebuchet MS"/>
                <a:sym typeface="Trebuchet MS"/>
              </a:rPr>
              <a:t>Specific</a:t>
            </a:r>
            <a:endParaRPr/>
          </a:p>
        </p:txBody>
      </p:sp>
      <p:sp>
        <p:nvSpPr>
          <p:cNvPr id="307" name="Google Shape;307;p10"/>
          <p:cNvSpPr/>
          <p:nvPr/>
        </p:nvSpPr>
        <p:spPr>
          <a:xfrm>
            <a:off x="8476199" y="3176101"/>
            <a:ext cx="196635" cy="428335"/>
          </a:xfrm>
          <a:prstGeom prst="rightBrace">
            <a:avLst>
              <a:gd fmla="val 8333" name="adj1"/>
              <a:gd fmla="val 50000" name="adj2"/>
            </a:avLst>
          </a:prstGeom>
          <a:no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08" name="Google Shape;308;p10"/>
          <p:cNvSpPr txBox="1"/>
          <p:nvPr/>
        </p:nvSpPr>
        <p:spPr>
          <a:xfrm>
            <a:off x="8642303" y="3211003"/>
            <a:ext cx="90601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000000"/>
                </a:solidFill>
                <a:latin typeface="Trebuchet MS"/>
                <a:ea typeface="Trebuchet MS"/>
                <a:cs typeface="Trebuchet MS"/>
                <a:sym typeface="Trebuchet MS"/>
              </a:rPr>
              <a:t>Specific</a:t>
            </a:r>
            <a:endParaRPr/>
          </a:p>
        </p:txBody>
      </p:sp>
      <p:sp>
        <p:nvSpPr>
          <p:cNvPr id="309" name="Google Shape;309;p10"/>
          <p:cNvSpPr/>
          <p:nvPr/>
        </p:nvSpPr>
        <p:spPr>
          <a:xfrm>
            <a:off x="11765732" y="2537404"/>
            <a:ext cx="183513" cy="352777"/>
          </a:xfrm>
          <a:prstGeom prst="rightBrace">
            <a:avLst>
              <a:gd fmla="val 8333" name="adj1"/>
              <a:gd fmla="val 50000" name="adj2"/>
            </a:avLst>
          </a:prstGeom>
          <a:no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10" name="Google Shape;310;p10"/>
          <p:cNvSpPr txBox="1"/>
          <p:nvPr/>
        </p:nvSpPr>
        <p:spPr>
          <a:xfrm>
            <a:off x="9574751" y="1513430"/>
            <a:ext cx="240322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000000"/>
                </a:solidFill>
                <a:latin typeface="Trebuchet MS"/>
                <a:ea typeface="Trebuchet MS"/>
                <a:cs typeface="Trebuchet MS"/>
                <a:sym typeface="Trebuchet MS"/>
              </a:rPr>
              <a:t>Permanent environment</a:t>
            </a:r>
            <a:endParaRPr/>
          </a:p>
        </p:txBody>
      </p:sp>
      <p:cxnSp>
        <p:nvCxnSpPr>
          <p:cNvPr id="311" name="Google Shape;311;p10"/>
          <p:cNvCxnSpPr>
            <a:stCxn id="310" idx="3"/>
            <a:endCxn id="309" idx="1"/>
          </p:cNvCxnSpPr>
          <p:nvPr/>
        </p:nvCxnSpPr>
        <p:spPr>
          <a:xfrm flipH="1">
            <a:off x="11949173" y="1682707"/>
            <a:ext cx="28800" cy="1031100"/>
          </a:xfrm>
          <a:prstGeom prst="bentConnector5">
            <a:avLst>
              <a:gd fmla="val -309941" name="adj1"/>
              <a:gd fmla="val 49654" name="adj2"/>
              <a:gd fmla="val -316024" name="adj3"/>
            </a:avLst>
          </a:prstGeom>
          <a:noFill/>
          <a:ln cap="flat" cmpd="sng" w="19050">
            <a:solidFill>
              <a:srgbClr val="000000"/>
            </a:solidFill>
            <a:prstDash val="solid"/>
            <a:miter lim="800000"/>
            <a:headEnd len="sm" w="sm" type="none"/>
            <a:tailEnd len="sm" w="sm" type="none"/>
          </a:ln>
        </p:spPr>
      </p:cxnSp>
      <p:sp>
        <p:nvSpPr>
          <p:cNvPr id="312" name="Google Shape;312;p10"/>
          <p:cNvSpPr/>
          <p:nvPr/>
        </p:nvSpPr>
        <p:spPr>
          <a:xfrm>
            <a:off x="10697592" y="2875286"/>
            <a:ext cx="655773" cy="2344769"/>
          </a:xfrm>
          <a:prstGeom prst="rightBrace">
            <a:avLst>
              <a:gd fmla="val 8333" name="adj1"/>
              <a:gd fmla="val 50000" name="adj2"/>
            </a:avLst>
          </a:prstGeom>
          <a:no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13" name="Google Shape;313;p10"/>
          <p:cNvSpPr txBox="1"/>
          <p:nvPr/>
        </p:nvSpPr>
        <p:spPr>
          <a:xfrm>
            <a:off x="11304068" y="3849101"/>
            <a:ext cx="90281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000000"/>
                </a:solidFill>
                <a:latin typeface="Trebuchet MS"/>
                <a:ea typeface="Trebuchet MS"/>
                <a:cs typeface="Trebuchet MS"/>
                <a:sym typeface="Trebuchet MS"/>
              </a:rPr>
              <a:t>Genetic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1"/>
          <p:cNvSpPr/>
          <p:nvPr/>
        </p:nvSpPr>
        <p:spPr>
          <a:xfrm>
            <a:off x="146304" y="865632"/>
            <a:ext cx="11838432" cy="5340096"/>
          </a:xfrm>
          <a:prstGeom prst="rect">
            <a:avLst/>
          </a:prstGeom>
          <a:solidFill>
            <a:srgbClr val="C9EC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20" name="Google Shape;320;p11"/>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Data description</a:t>
            </a:r>
            <a:endParaRPr/>
          </a:p>
        </p:txBody>
      </p:sp>
      <p:sp>
        <p:nvSpPr>
          <p:cNvPr id="321" name="Google Shape;321;p11"/>
          <p:cNvSpPr txBox="1"/>
          <p:nvPr>
            <p:ph idx="1" type="body"/>
          </p:nvPr>
        </p:nvSpPr>
        <p:spPr>
          <a:xfrm>
            <a:off x="292608" y="1011935"/>
            <a:ext cx="11594591" cy="5062393"/>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2400"/>
              <a:buNone/>
            </a:pPr>
            <a:r>
              <a:rPr lang="en-GB" sz="2400"/>
              <a:t>n=4,016 repeat records, from n = 423 unique dogs</a:t>
            </a:r>
            <a:endParaRPr/>
          </a:p>
          <a:p>
            <a:pPr indent="0" lvl="0" marL="0" rtl="0" algn="l">
              <a:lnSpc>
                <a:spcPct val="90000"/>
              </a:lnSpc>
              <a:spcBef>
                <a:spcPts val="2000"/>
              </a:spcBef>
              <a:spcAft>
                <a:spcPts val="0"/>
              </a:spcAft>
              <a:buClr>
                <a:schemeClr val="dk2"/>
              </a:buClr>
              <a:buSzPts val="2400"/>
              <a:buNone/>
            </a:pPr>
            <a:r>
              <a:rPr lang="en-GB" sz="2400"/>
              <a:t>Rec/dog:	mean=9.5, sd=6.7, mode=1, median=9, IQR=3.5-14.0, range=1-40</a:t>
            </a:r>
            <a:endParaRPr/>
          </a:p>
          <a:p>
            <a:pPr indent="0" lvl="0" marL="0" rtl="0" algn="l">
              <a:lnSpc>
                <a:spcPct val="90000"/>
              </a:lnSpc>
              <a:spcBef>
                <a:spcPts val="2000"/>
              </a:spcBef>
              <a:spcAft>
                <a:spcPts val="0"/>
              </a:spcAft>
              <a:buClr>
                <a:schemeClr val="dk2"/>
              </a:buClr>
              <a:buSzPts val="2400"/>
              <a:buNone/>
            </a:pPr>
            <a:r>
              <a:rPr lang="en-GB" sz="2400"/>
              <a:t>Age(m):	mean=54.0, median=51, IQR=30-75, range=11-163</a:t>
            </a:r>
            <a:endParaRPr/>
          </a:p>
          <a:p>
            <a:pPr indent="0" lvl="0" marL="0" rtl="0" algn="l">
              <a:lnSpc>
                <a:spcPct val="90000"/>
              </a:lnSpc>
              <a:spcBef>
                <a:spcPts val="2000"/>
              </a:spcBef>
              <a:spcAft>
                <a:spcPts val="0"/>
              </a:spcAft>
              <a:buClr>
                <a:schemeClr val="dk2"/>
              </a:buClr>
              <a:buSzPts val="2400"/>
              <a:buNone/>
            </a:pPr>
            <a:r>
              <a:rPr lang="en-GB" sz="2400"/>
              <a:t>Year:		1990-2022, 75% since 2004, 50% since 2011, 25% since 2016</a:t>
            </a:r>
            <a:endParaRPr/>
          </a:p>
          <a:p>
            <a:pPr indent="0" lvl="0" marL="0" rtl="0" algn="l">
              <a:lnSpc>
                <a:spcPct val="90000"/>
              </a:lnSpc>
              <a:spcBef>
                <a:spcPts val="2000"/>
              </a:spcBef>
              <a:spcAft>
                <a:spcPts val="0"/>
              </a:spcAft>
              <a:buClr>
                <a:schemeClr val="dk2"/>
              </a:buClr>
              <a:buSzPts val="2400"/>
              <a:buNone/>
            </a:pPr>
            <a:r>
              <a:rPr lang="en-GB" sz="2400"/>
              <a:t>Inbreeding:	mean=6.2%, median 6.3%, IQR=3.7-8.8%, range=0-23.3%</a:t>
            </a:r>
            <a:endParaRPr/>
          </a:p>
          <a:p>
            <a:pPr indent="0" lvl="0" marL="0" rtl="0" algn="l">
              <a:lnSpc>
                <a:spcPct val="90000"/>
              </a:lnSpc>
              <a:spcBef>
                <a:spcPts val="2000"/>
              </a:spcBef>
              <a:spcAft>
                <a:spcPts val="0"/>
              </a:spcAft>
              <a:buClr>
                <a:schemeClr val="dk2"/>
              </a:buClr>
              <a:buSzPts val="1600"/>
              <a:buNone/>
            </a:pPr>
            <a:r>
              <a:t/>
            </a:r>
            <a:endParaRPr sz="1600"/>
          </a:p>
          <a:p>
            <a:pPr indent="0" lvl="0" marL="0" rtl="0" algn="l">
              <a:lnSpc>
                <a:spcPct val="90000"/>
              </a:lnSpc>
              <a:spcBef>
                <a:spcPts val="2000"/>
              </a:spcBef>
              <a:spcAft>
                <a:spcPts val="0"/>
              </a:spcAft>
              <a:buClr>
                <a:schemeClr val="dk2"/>
              </a:buClr>
              <a:buSzPts val="2400"/>
              <a:buNone/>
            </a:pPr>
            <a:r>
              <a:rPr lang="en-GB" sz="2400"/>
              <a:t>Labs: 	2,058 records, 223 dogs</a:t>
            </a:r>
            <a:endParaRPr/>
          </a:p>
          <a:p>
            <a:pPr indent="0" lvl="0" marL="0" rtl="0" algn="l">
              <a:lnSpc>
                <a:spcPct val="90000"/>
              </a:lnSpc>
              <a:spcBef>
                <a:spcPts val="2000"/>
              </a:spcBef>
              <a:spcAft>
                <a:spcPts val="0"/>
              </a:spcAft>
              <a:buClr>
                <a:schemeClr val="dk2"/>
              </a:buClr>
              <a:buSzPts val="2400"/>
              <a:buNone/>
            </a:pPr>
            <a:r>
              <a:rPr lang="en-GB" sz="2400"/>
              <a:t>GRs:	1,479 records, 138 dogs</a:t>
            </a:r>
            <a:endParaRPr/>
          </a:p>
          <a:p>
            <a:pPr indent="0" lvl="0" marL="0" rtl="0" algn="l">
              <a:lnSpc>
                <a:spcPct val="90000"/>
              </a:lnSpc>
              <a:spcBef>
                <a:spcPts val="2000"/>
              </a:spcBef>
              <a:spcAft>
                <a:spcPts val="0"/>
              </a:spcAft>
              <a:buClr>
                <a:schemeClr val="dk2"/>
              </a:buClr>
              <a:buSzPts val="2400"/>
              <a:buNone/>
            </a:pPr>
            <a:r>
              <a:rPr lang="en-GB" sz="2400"/>
              <a:t>GSDs: 	   479 records,   62 dogs</a:t>
            </a:r>
            <a:endParaRPr/>
          </a:p>
        </p:txBody>
      </p:sp>
      <p:graphicFrame>
        <p:nvGraphicFramePr>
          <p:cNvPr id="322" name="Google Shape;322;p11"/>
          <p:cNvGraphicFramePr/>
          <p:nvPr/>
        </p:nvGraphicFramePr>
        <p:xfrm>
          <a:off x="6508589" y="3873390"/>
          <a:ext cx="4961922" cy="2816351"/>
        </p:xfrm>
        <a:graphic>
          <a:graphicData uri="http://schemas.openxmlformats.org/drawingml/2006/chart">
            <c:chart r:id="rId3"/>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2"/>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Data description - breed differences</a:t>
            </a:r>
            <a:endParaRPr/>
          </a:p>
        </p:txBody>
      </p:sp>
      <p:pic>
        <p:nvPicPr>
          <p:cNvPr descr="Chart, box and whisker chart&#10;&#10;Description automatically generated" id="329" name="Google Shape;329;p12"/>
          <p:cNvPicPr preferRelativeResize="0"/>
          <p:nvPr/>
        </p:nvPicPr>
        <p:blipFill rotWithShape="1">
          <a:blip r:embed="rId3">
            <a:alphaModFix/>
          </a:blip>
          <a:srcRect b="0" l="0" r="0" t="0"/>
          <a:stretch/>
        </p:blipFill>
        <p:spPr>
          <a:xfrm>
            <a:off x="2033777" y="943357"/>
            <a:ext cx="3892009" cy="5754326"/>
          </a:xfrm>
          <a:prstGeom prst="rect">
            <a:avLst/>
          </a:prstGeom>
          <a:noFill/>
          <a:ln>
            <a:noFill/>
          </a:ln>
        </p:spPr>
      </p:pic>
      <p:pic>
        <p:nvPicPr>
          <p:cNvPr descr="Chart, box and whisker chart&#10;&#10;Description automatically generated" id="330" name="Google Shape;330;p12"/>
          <p:cNvPicPr preferRelativeResize="0"/>
          <p:nvPr/>
        </p:nvPicPr>
        <p:blipFill rotWithShape="1">
          <a:blip r:embed="rId4">
            <a:alphaModFix/>
          </a:blip>
          <a:srcRect b="0" l="0" r="0" t="0"/>
          <a:stretch/>
        </p:blipFill>
        <p:spPr>
          <a:xfrm>
            <a:off x="6820880" y="943356"/>
            <a:ext cx="3892009" cy="5754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3"/>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Traits - distributions</a:t>
            </a:r>
            <a:endParaRPr/>
          </a:p>
        </p:txBody>
      </p:sp>
      <p:pic>
        <p:nvPicPr>
          <p:cNvPr descr="Chart, histogram&#10;&#10;Description automatically generated" id="337" name="Google Shape;337;p13"/>
          <p:cNvPicPr preferRelativeResize="0"/>
          <p:nvPr/>
        </p:nvPicPr>
        <p:blipFill rotWithShape="1">
          <a:blip r:embed="rId3">
            <a:alphaModFix/>
          </a:blip>
          <a:srcRect b="0" l="0" r="0" t="0"/>
          <a:stretch/>
        </p:blipFill>
        <p:spPr>
          <a:xfrm>
            <a:off x="4125149" y="3633883"/>
            <a:ext cx="3771900" cy="2514600"/>
          </a:xfrm>
          <a:prstGeom prst="rect">
            <a:avLst/>
          </a:prstGeom>
          <a:noFill/>
          <a:ln>
            <a:noFill/>
          </a:ln>
        </p:spPr>
      </p:pic>
      <p:pic>
        <p:nvPicPr>
          <p:cNvPr descr="Chart, histogram&#10;&#10;Description automatically generated" id="338" name="Google Shape;338;p13"/>
          <p:cNvPicPr preferRelativeResize="0"/>
          <p:nvPr/>
        </p:nvPicPr>
        <p:blipFill rotWithShape="1">
          <a:blip r:embed="rId4">
            <a:alphaModFix/>
          </a:blip>
          <a:srcRect b="0" l="0" r="0" t="0"/>
          <a:stretch/>
        </p:blipFill>
        <p:spPr>
          <a:xfrm>
            <a:off x="163385" y="967169"/>
            <a:ext cx="3771900" cy="2514600"/>
          </a:xfrm>
          <a:prstGeom prst="rect">
            <a:avLst/>
          </a:prstGeom>
          <a:noFill/>
          <a:ln>
            <a:noFill/>
          </a:ln>
        </p:spPr>
      </p:pic>
      <p:pic>
        <p:nvPicPr>
          <p:cNvPr descr="Chart, histogram&#10;&#10;Description automatically generated" id="339" name="Google Shape;339;p13"/>
          <p:cNvPicPr preferRelativeResize="0"/>
          <p:nvPr/>
        </p:nvPicPr>
        <p:blipFill rotWithShape="1">
          <a:blip r:embed="rId5">
            <a:alphaModFix/>
          </a:blip>
          <a:srcRect b="0" l="0" r="0" t="0"/>
          <a:stretch/>
        </p:blipFill>
        <p:spPr>
          <a:xfrm>
            <a:off x="4118165" y="967169"/>
            <a:ext cx="3771900" cy="2514600"/>
          </a:xfrm>
          <a:prstGeom prst="rect">
            <a:avLst/>
          </a:prstGeom>
          <a:noFill/>
          <a:ln>
            <a:noFill/>
          </a:ln>
        </p:spPr>
      </p:pic>
      <p:pic>
        <p:nvPicPr>
          <p:cNvPr descr="Chart, histogram&#10;&#10;Description automatically generated" id="340" name="Google Shape;340;p13"/>
          <p:cNvPicPr preferRelativeResize="0"/>
          <p:nvPr/>
        </p:nvPicPr>
        <p:blipFill rotWithShape="1">
          <a:blip r:embed="rId6">
            <a:alphaModFix/>
          </a:blip>
          <a:srcRect b="0" l="0" r="0" t="0"/>
          <a:stretch/>
        </p:blipFill>
        <p:spPr>
          <a:xfrm>
            <a:off x="8058151" y="967169"/>
            <a:ext cx="3771900" cy="2514600"/>
          </a:xfrm>
          <a:prstGeom prst="rect">
            <a:avLst/>
          </a:prstGeom>
          <a:noFill/>
          <a:ln>
            <a:noFill/>
          </a:ln>
        </p:spPr>
      </p:pic>
      <p:pic>
        <p:nvPicPr>
          <p:cNvPr descr="Chart, histogram&#10;&#10;Description automatically generated" id="341" name="Google Shape;341;p13"/>
          <p:cNvPicPr preferRelativeResize="0"/>
          <p:nvPr/>
        </p:nvPicPr>
        <p:blipFill rotWithShape="1">
          <a:blip r:embed="rId7">
            <a:alphaModFix/>
          </a:blip>
          <a:srcRect b="0" l="0" r="0" t="0"/>
          <a:stretch/>
        </p:blipFill>
        <p:spPr>
          <a:xfrm>
            <a:off x="154685" y="3628073"/>
            <a:ext cx="3771900" cy="2514600"/>
          </a:xfrm>
          <a:prstGeom prst="rect">
            <a:avLst/>
          </a:prstGeom>
          <a:noFill/>
          <a:ln>
            <a:noFill/>
          </a:ln>
        </p:spPr>
      </p:pic>
      <p:sp>
        <p:nvSpPr>
          <p:cNvPr id="342" name="Google Shape;342;p13"/>
          <p:cNvSpPr txBox="1"/>
          <p:nvPr/>
        </p:nvSpPr>
        <p:spPr>
          <a:xfrm>
            <a:off x="2534209" y="2328672"/>
            <a:ext cx="763351" cy="369332"/>
          </a:xfrm>
          <a:prstGeom prst="rect">
            <a:avLst/>
          </a:prstGeom>
          <a:solidFill>
            <a:srgbClr val="FCE4D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00000"/>
                </a:solidFill>
                <a:latin typeface="Trebuchet MS"/>
                <a:ea typeface="Trebuchet MS"/>
                <a:cs typeface="Trebuchet MS"/>
                <a:sym typeface="Trebuchet MS"/>
              </a:rPr>
              <a:t>CONC</a:t>
            </a:r>
            <a:endParaRPr/>
          </a:p>
        </p:txBody>
      </p:sp>
      <p:sp>
        <p:nvSpPr>
          <p:cNvPr id="343" name="Google Shape;343;p13"/>
          <p:cNvSpPr txBox="1"/>
          <p:nvPr/>
        </p:nvSpPr>
        <p:spPr>
          <a:xfrm>
            <a:off x="4760806" y="2328672"/>
            <a:ext cx="638316" cy="369332"/>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00000"/>
                </a:solidFill>
                <a:latin typeface="Trebuchet MS"/>
                <a:ea typeface="Trebuchet MS"/>
                <a:cs typeface="Trebuchet MS"/>
                <a:sym typeface="Trebuchet MS"/>
              </a:rPr>
              <a:t>MOT</a:t>
            </a:r>
            <a:endParaRPr/>
          </a:p>
        </p:txBody>
      </p:sp>
      <p:sp>
        <p:nvSpPr>
          <p:cNvPr id="344" name="Google Shape;344;p13"/>
          <p:cNvSpPr txBox="1"/>
          <p:nvPr/>
        </p:nvSpPr>
        <p:spPr>
          <a:xfrm>
            <a:off x="8640291" y="2328672"/>
            <a:ext cx="694422" cy="369332"/>
          </a:xfrm>
          <a:prstGeom prst="rect">
            <a:avLst/>
          </a:prstGeom>
          <a:solidFill>
            <a:srgbClr val="DDEBF7"/>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00000"/>
                </a:solidFill>
                <a:latin typeface="Trebuchet MS"/>
                <a:ea typeface="Trebuchet MS"/>
                <a:cs typeface="Trebuchet MS"/>
                <a:sym typeface="Trebuchet MS"/>
              </a:rPr>
              <a:t>TNLS</a:t>
            </a:r>
            <a:endParaRPr/>
          </a:p>
        </p:txBody>
      </p:sp>
      <p:sp>
        <p:nvSpPr>
          <p:cNvPr id="345" name="Google Shape;345;p13"/>
          <p:cNvSpPr txBox="1"/>
          <p:nvPr/>
        </p:nvSpPr>
        <p:spPr>
          <a:xfrm>
            <a:off x="2623176" y="4922210"/>
            <a:ext cx="585418" cy="369332"/>
          </a:xfrm>
          <a:prstGeom prst="rect">
            <a:avLst/>
          </a:prstGeom>
          <a:solidFill>
            <a:srgbClr val="E2EFDA"/>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00000"/>
                </a:solidFill>
                <a:latin typeface="Trebuchet MS"/>
                <a:ea typeface="Trebuchet MS"/>
                <a:cs typeface="Trebuchet MS"/>
                <a:sym typeface="Trebuchet MS"/>
              </a:rPr>
              <a:t>TSO</a:t>
            </a:r>
            <a:endParaRPr/>
          </a:p>
        </p:txBody>
      </p:sp>
      <p:sp>
        <p:nvSpPr>
          <p:cNvPr id="346" name="Google Shape;346;p13"/>
          <p:cNvSpPr txBox="1"/>
          <p:nvPr/>
        </p:nvSpPr>
        <p:spPr>
          <a:xfrm>
            <a:off x="6721776" y="4922210"/>
            <a:ext cx="593432" cy="369332"/>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00000"/>
                </a:solidFill>
                <a:latin typeface="Trebuchet MS"/>
                <a:ea typeface="Trebuchet MS"/>
                <a:cs typeface="Trebuchet MS"/>
                <a:sym typeface="Trebuchet MS"/>
              </a:rPr>
              <a:t>VOL</a:t>
            </a:r>
            <a:endParaRPr/>
          </a:p>
        </p:txBody>
      </p:sp>
      <p:sp>
        <p:nvSpPr>
          <p:cNvPr id="347" name="Google Shape;347;p13"/>
          <p:cNvSpPr txBox="1"/>
          <p:nvPr>
            <p:ph idx="1" type="body"/>
          </p:nvPr>
        </p:nvSpPr>
        <p:spPr>
          <a:xfrm>
            <a:off x="7863840" y="3795283"/>
            <a:ext cx="4344163" cy="275182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1800"/>
              <a:buNone/>
            </a:pPr>
            <a:r>
              <a:rPr lang="en-GB" sz="1800"/>
              <a:t>CONCentration – millions / ml</a:t>
            </a:r>
            <a:endParaRPr/>
          </a:p>
          <a:p>
            <a:pPr indent="0" lvl="0" marL="0" rtl="0" algn="l">
              <a:lnSpc>
                <a:spcPct val="90000"/>
              </a:lnSpc>
              <a:spcBef>
                <a:spcPts val="2000"/>
              </a:spcBef>
              <a:spcAft>
                <a:spcPts val="0"/>
              </a:spcAft>
              <a:buClr>
                <a:schemeClr val="dk2"/>
              </a:buClr>
              <a:buSzPts val="1800"/>
              <a:buNone/>
            </a:pPr>
            <a:r>
              <a:rPr lang="en-GB" sz="1800"/>
              <a:t>MOTility - percent</a:t>
            </a:r>
            <a:endParaRPr/>
          </a:p>
          <a:p>
            <a:pPr indent="0" lvl="0" marL="0" rtl="0" algn="l">
              <a:lnSpc>
                <a:spcPct val="90000"/>
              </a:lnSpc>
              <a:spcBef>
                <a:spcPts val="2000"/>
              </a:spcBef>
              <a:spcAft>
                <a:spcPts val="0"/>
              </a:spcAft>
              <a:buClr>
                <a:schemeClr val="dk2"/>
              </a:buClr>
              <a:buSzPts val="1800"/>
              <a:buNone/>
            </a:pPr>
            <a:r>
              <a:rPr lang="en-GB" sz="1800"/>
              <a:t>Tot. Num. Live Sperm - percent</a:t>
            </a:r>
            <a:endParaRPr/>
          </a:p>
          <a:p>
            <a:pPr indent="0" lvl="0" marL="0" rtl="0" algn="l">
              <a:lnSpc>
                <a:spcPct val="90000"/>
              </a:lnSpc>
              <a:spcBef>
                <a:spcPts val="2000"/>
              </a:spcBef>
              <a:spcAft>
                <a:spcPts val="0"/>
              </a:spcAft>
              <a:buClr>
                <a:schemeClr val="dk2"/>
              </a:buClr>
              <a:buSzPts val="1800"/>
              <a:buNone/>
            </a:pPr>
            <a:r>
              <a:rPr lang="en-GB" sz="1800"/>
              <a:t>Tot. Sperm Output – millions (</a:t>
            </a:r>
            <a:r>
              <a:rPr lang="en-GB" sz="1400"/>
              <a:t>CONC x VOL</a:t>
            </a:r>
            <a:r>
              <a:rPr lang="en-GB" sz="1800"/>
              <a:t>)</a:t>
            </a:r>
            <a:endParaRPr/>
          </a:p>
          <a:p>
            <a:pPr indent="0" lvl="0" marL="0" rtl="0" algn="l">
              <a:lnSpc>
                <a:spcPct val="90000"/>
              </a:lnSpc>
              <a:spcBef>
                <a:spcPts val="2000"/>
              </a:spcBef>
              <a:spcAft>
                <a:spcPts val="0"/>
              </a:spcAft>
              <a:buClr>
                <a:schemeClr val="dk2"/>
              </a:buClr>
              <a:buSzPts val="1800"/>
              <a:buNone/>
            </a:pPr>
            <a:r>
              <a:rPr lang="en-GB" sz="1800"/>
              <a:t>VOLume - ml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4"/>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Traits – general correlations</a:t>
            </a:r>
            <a:endParaRPr/>
          </a:p>
        </p:txBody>
      </p:sp>
      <p:graphicFrame>
        <p:nvGraphicFramePr>
          <p:cNvPr id="354" name="Google Shape;354;p14"/>
          <p:cNvGraphicFramePr/>
          <p:nvPr/>
        </p:nvGraphicFramePr>
        <p:xfrm>
          <a:off x="450371" y="1692324"/>
          <a:ext cx="3000000" cy="3000000"/>
        </p:xfrm>
        <a:graphic>
          <a:graphicData uri="http://schemas.openxmlformats.org/drawingml/2006/table">
            <a:tbl>
              <a:tblPr>
                <a:noFill/>
                <a:tableStyleId>{AB3D84FE-69B5-46D7-B03E-432078BC868E}</a:tableStyleId>
              </a:tblPr>
              <a:tblGrid>
                <a:gridCol w="1005375"/>
                <a:gridCol w="1005375"/>
                <a:gridCol w="1005375"/>
                <a:gridCol w="1005375"/>
                <a:gridCol w="1005375"/>
                <a:gridCol w="1005375"/>
              </a:tblGrid>
              <a:tr h="550450">
                <a:tc>
                  <a:txBody>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rPr lang="en-GB" sz="1800" u="none" cap="none" strike="noStrike"/>
                        <a:t>CONC</a:t>
                      </a:r>
                      <a:endParaRPr b="0" i="0" sz="1800" u="none" cap="none" strike="noStrike">
                        <a:solidFill>
                          <a:srgbClr val="000000"/>
                        </a:solidFill>
                        <a:latin typeface="Calibri"/>
                        <a:ea typeface="Calibri"/>
                        <a:cs typeface="Calibri"/>
                        <a:sym typeface="Calibri"/>
                      </a:endParaRPr>
                    </a:p>
                  </a:txBody>
                  <a:tcPr marT="9525" marB="0" marR="9525" marL="9525" anchor="b">
                    <a:solidFill>
                      <a:srgbClr val="FCE4DC"/>
                    </a:solidFill>
                  </a:tcPr>
                </a:tc>
                <a:tc>
                  <a:txBody>
                    <a:bodyPr/>
                    <a:lstStyle/>
                    <a:p>
                      <a:pPr indent="0" lvl="0" marL="0" marR="0" rtl="0" algn="ctr">
                        <a:spcBef>
                          <a:spcPts val="0"/>
                        </a:spcBef>
                        <a:spcAft>
                          <a:spcPts val="0"/>
                        </a:spcAft>
                        <a:buNone/>
                      </a:pPr>
                      <a:r>
                        <a:rPr lang="en-GB" sz="1800" u="none" cap="none" strike="noStrike"/>
                        <a:t>MOT</a:t>
                      </a:r>
                      <a:endParaRPr b="0" i="0" sz="1800" u="none" cap="none" strike="noStrike">
                        <a:solidFill>
                          <a:srgbClr val="000000"/>
                        </a:solidFill>
                        <a:latin typeface="Calibri"/>
                        <a:ea typeface="Calibri"/>
                        <a:cs typeface="Calibri"/>
                        <a:sym typeface="Calibri"/>
                      </a:endParaRPr>
                    </a:p>
                  </a:txBody>
                  <a:tcPr marT="9525" marB="0" marR="9525" marL="9525" anchor="b">
                    <a:solidFill>
                      <a:srgbClr val="FFF2CC"/>
                    </a:solidFill>
                  </a:tcPr>
                </a:tc>
                <a:tc>
                  <a:txBody>
                    <a:bodyPr/>
                    <a:lstStyle/>
                    <a:p>
                      <a:pPr indent="0" lvl="0" marL="0" marR="0" rtl="0" algn="ctr">
                        <a:spcBef>
                          <a:spcPts val="0"/>
                        </a:spcBef>
                        <a:spcAft>
                          <a:spcPts val="0"/>
                        </a:spcAft>
                        <a:buNone/>
                      </a:pPr>
                      <a:r>
                        <a:rPr lang="en-GB" sz="1800" u="none" cap="none" strike="noStrike"/>
                        <a:t>TNLS</a:t>
                      </a:r>
                      <a:endParaRPr b="0" i="0" sz="1800" u="none" cap="none" strike="noStrike">
                        <a:solidFill>
                          <a:srgbClr val="000000"/>
                        </a:solidFill>
                        <a:latin typeface="Calibri"/>
                        <a:ea typeface="Calibri"/>
                        <a:cs typeface="Calibri"/>
                        <a:sym typeface="Calibri"/>
                      </a:endParaRPr>
                    </a:p>
                  </a:txBody>
                  <a:tcPr marT="9525" marB="0" marR="9525" marL="9525" anchor="b">
                    <a:solidFill>
                      <a:srgbClr val="DDEBF7"/>
                    </a:solidFill>
                  </a:tcPr>
                </a:tc>
                <a:tc>
                  <a:txBody>
                    <a:bodyPr/>
                    <a:lstStyle/>
                    <a:p>
                      <a:pPr indent="0" lvl="0" marL="0" marR="0" rtl="0" algn="ctr">
                        <a:spcBef>
                          <a:spcPts val="0"/>
                        </a:spcBef>
                        <a:spcAft>
                          <a:spcPts val="0"/>
                        </a:spcAft>
                        <a:buNone/>
                      </a:pPr>
                      <a:r>
                        <a:rPr lang="en-GB" sz="1800" u="none" cap="none" strike="noStrike"/>
                        <a:t>TSO</a:t>
                      </a:r>
                      <a:endParaRPr b="0" i="0" sz="1800" u="none" cap="none" strike="noStrike">
                        <a:solidFill>
                          <a:srgbClr val="000000"/>
                        </a:solidFill>
                        <a:latin typeface="Calibri"/>
                        <a:ea typeface="Calibri"/>
                        <a:cs typeface="Calibri"/>
                        <a:sym typeface="Calibri"/>
                      </a:endParaRPr>
                    </a:p>
                  </a:txBody>
                  <a:tcPr marT="9525" marB="0" marR="9525" marL="9525" anchor="b">
                    <a:solidFill>
                      <a:srgbClr val="E2EFDA"/>
                    </a:solidFill>
                  </a:tcPr>
                </a:tc>
                <a:tc>
                  <a:txBody>
                    <a:bodyPr/>
                    <a:lstStyle/>
                    <a:p>
                      <a:pPr indent="0" lvl="0" marL="0" marR="0" rtl="0" algn="ctr">
                        <a:spcBef>
                          <a:spcPts val="0"/>
                        </a:spcBef>
                        <a:spcAft>
                          <a:spcPts val="0"/>
                        </a:spcAft>
                        <a:buNone/>
                      </a:pPr>
                      <a:r>
                        <a:rPr lang="en-GB" sz="1800" u="none" cap="none" strike="noStrike"/>
                        <a:t>VOL</a:t>
                      </a:r>
                      <a:endParaRPr b="0" i="0" sz="1800" u="none" cap="none" strike="noStrike">
                        <a:solidFill>
                          <a:srgbClr val="000000"/>
                        </a:solidFill>
                        <a:latin typeface="Calibri"/>
                        <a:ea typeface="Calibri"/>
                        <a:cs typeface="Calibri"/>
                        <a:sym typeface="Calibri"/>
                      </a:endParaRPr>
                    </a:p>
                  </a:txBody>
                  <a:tcPr marT="9525" marB="0" marR="9525" marL="9525" anchor="b">
                    <a:solidFill>
                      <a:srgbClr val="F2F2F2"/>
                    </a:solidFill>
                  </a:tcPr>
                </a:tc>
              </a:tr>
              <a:tr h="550450">
                <a:tc>
                  <a:txBody>
                    <a:bodyPr/>
                    <a:lstStyle/>
                    <a:p>
                      <a:pPr indent="0" lvl="0" marL="0" marR="0" rtl="0" algn="l">
                        <a:spcBef>
                          <a:spcPts val="0"/>
                        </a:spcBef>
                        <a:spcAft>
                          <a:spcPts val="0"/>
                        </a:spcAft>
                        <a:buNone/>
                      </a:pPr>
                      <a:r>
                        <a:rPr lang="en-GB" sz="1800" u="none" cap="none" strike="noStrike"/>
                        <a:t>CONC</a:t>
                      </a:r>
                      <a:endParaRPr b="0" i="0" sz="1800" u="none" cap="none" strike="noStrike">
                        <a:solidFill>
                          <a:srgbClr val="000000"/>
                        </a:solidFill>
                        <a:latin typeface="Calibri"/>
                        <a:ea typeface="Calibri"/>
                        <a:cs typeface="Calibri"/>
                        <a:sym typeface="Calibri"/>
                      </a:endParaRPr>
                    </a:p>
                  </a:txBody>
                  <a:tcPr marT="9525" marB="0" marR="9525" marL="9525" anchor="b">
                    <a:solidFill>
                      <a:srgbClr val="FCE4D6"/>
                    </a:solidFill>
                  </a:tcPr>
                </a:tc>
                <a:tc>
                  <a:txBody>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r">
                        <a:spcBef>
                          <a:spcPts val="0"/>
                        </a:spcBef>
                        <a:spcAft>
                          <a:spcPts val="0"/>
                        </a:spcAft>
                        <a:buNone/>
                      </a:pPr>
                      <a:r>
                        <a:rPr lang="en-GB" sz="1800" u="none" cap="none" strike="noStrike"/>
                        <a:t>0.096</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800" u="none" cap="none" strike="noStrike"/>
                        <a:t>0.035</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800" u="none" cap="none" strike="noStrike"/>
                        <a:t>0.687</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800" u="none" cap="none" strike="noStrike"/>
                        <a:t>-0.288</a:t>
                      </a:r>
                      <a:endParaRPr b="0" i="0" sz="1800" u="none" cap="none" strike="noStrike">
                        <a:solidFill>
                          <a:srgbClr val="000000"/>
                        </a:solidFill>
                        <a:latin typeface="Calibri"/>
                        <a:ea typeface="Calibri"/>
                        <a:cs typeface="Calibri"/>
                        <a:sym typeface="Calibri"/>
                      </a:endParaRPr>
                    </a:p>
                  </a:txBody>
                  <a:tcPr marT="9525" marB="0" marR="9525" marL="9525" anchor="b"/>
                </a:tc>
              </a:tr>
              <a:tr h="550450">
                <a:tc>
                  <a:txBody>
                    <a:bodyPr/>
                    <a:lstStyle/>
                    <a:p>
                      <a:pPr indent="0" lvl="0" marL="0" marR="0" rtl="0" algn="l">
                        <a:spcBef>
                          <a:spcPts val="0"/>
                        </a:spcBef>
                        <a:spcAft>
                          <a:spcPts val="0"/>
                        </a:spcAft>
                        <a:buNone/>
                      </a:pPr>
                      <a:r>
                        <a:rPr lang="en-GB" sz="1800" u="none" cap="none" strike="noStrike"/>
                        <a:t>MOT</a:t>
                      </a:r>
                      <a:endParaRPr b="0" i="0" sz="1800" u="none" cap="none" strike="noStrike">
                        <a:solidFill>
                          <a:srgbClr val="000000"/>
                        </a:solidFill>
                        <a:latin typeface="Calibri"/>
                        <a:ea typeface="Calibri"/>
                        <a:cs typeface="Calibri"/>
                        <a:sym typeface="Calibri"/>
                      </a:endParaRPr>
                    </a:p>
                  </a:txBody>
                  <a:tcPr marT="9525" marB="0" marR="9525" marL="9525" anchor="b">
                    <a:solidFill>
                      <a:srgbClr val="FFF2CC"/>
                    </a:solidFill>
                  </a:tcPr>
                </a:tc>
                <a:tc>
                  <a:txBody>
                    <a:bodyPr/>
                    <a:lstStyle/>
                    <a:p>
                      <a:pPr indent="0" lvl="0" marL="0" marR="0" rtl="0" algn="ctr">
                        <a:spcBef>
                          <a:spcPts val="0"/>
                        </a:spcBef>
                        <a:spcAft>
                          <a:spcPts val="0"/>
                        </a:spcAft>
                        <a:buNone/>
                      </a:pPr>
                      <a:r>
                        <a:rPr lang="en-GB" sz="1800" u="none" cap="none" strike="noStrike"/>
                        <a:t>***</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r">
                        <a:spcBef>
                          <a:spcPts val="0"/>
                        </a:spcBef>
                        <a:spcAft>
                          <a:spcPts val="0"/>
                        </a:spcAft>
                        <a:buNone/>
                      </a:pPr>
                      <a:r>
                        <a:rPr lang="en-GB" sz="1800" u="none" cap="none" strike="noStrike"/>
                        <a:t>0.561</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800" u="none" cap="none" strike="noStrike"/>
                        <a:t>0.148</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800" u="none" cap="none" strike="noStrike"/>
                        <a:t>0.036</a:t>
                      </a:r>
                      <a:endParaRPr b="0" i="0" sz="1800" u="none" cap="none" strike="noStrike">
                        <a:solidFill>
                          <a:srgbClr val="000000"/>
                        </a:solidFill>
                        <a:latin typeface="Calibri"/>
                        <a:ea typeface="Calibri"/>
                        <a:cs typeface="Calibri"/>
                        <a:sym typeface="Calibri"/>
                      </a:endParaRPr>
                    </a:p>
                  </a:txBody>
                  <a:tcPr marT="9525" marB="0" marR="9525" marL="9525" anchor="b"/>
                </a:tc>
              </a:tr>
              <a:tr h="550450">
                <a:tc>
                  <a:txBody>
                    <a:bodyPr/>
                    <a:lstStyle/>
                    <a:p>
                      <a:pPr indent="0" lvl="0" marL="0" marR="0" rtl="0" algn="l">
                        <a:spcBef>
                          <a:spcPts val="0"/>
                        </a:spcBef>
                        <a:spcAft>
                          <a:spcPts val="0"/>
                        </a:spcAft>
                        <a:buNone/>
                      </a:pPr>
                      <a:r>
                        <a:rPr lang="en-GB" sz="1800" u="none" cap="none" strike="noStrike"/>
                        <a:t>TNLS</a:t>
                      </a:r>
                      <a:endParaRPr b="0" i="0" sz="1800" u="none" cap="none" strike="noStrike">
                        <a:solidFill>
                          <a:srgbClr val="000000"/>
                        </a:solidFill>
                        <a:latin typeface="Calibri"/>
                        <a:ea typeface="Calibri"/>
                        <a:cs typeface="Calibri"/>
                        <a:sym typeface="Calibri"/>
                      </a:endParaRPr>
                    </a:p>
                  </a:txBody>
                  <a:tcPr marT="9525" marB="0" marR="9525" marL="9525" anchor="b">
                    <a:solidFill>
                      <a:srgbClr val="DDEBF7"/>
                    </a:solidFill>
                  </a:tcPr>
                </a:tc>
                <a:tc>
                  <a:txBody>
                    <a:bodyPr/>
                    <a:lstStyle/>
                    <a:p>
                      <a:pPr indent="0" lvl="0" marL="0" marR="0" rtl="0" algn="ctr">
                        <a:spcBef>
                          <a:spcPts val="0"/>
                        </a:spcBef>
                        <a:spcAft>
                          <a:spcPts val="0"/>
                        </a:spcAft>
                        <a:buNone/>
                      </a:pPr>
                      <a:r>
                        <a:rPr lang="en-GB" sz="1800" u="none" cap="none" strike="noStrike"/>
                        <a:t>*</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800" u="none" cap="none" strike="noStrike"/>
                        <a:t>***</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r">
                        <a:spcBef>
                          <a:spcPts val="0"/>
                        </a:spcBef>
                        <a:spcAft>
                          <a:spcPts val="0"/>
                        </a:spcAft>
                        <a:buNone/>
                      </a:pPr>
                      <a:r>
                        <a:rPr lang="en-GB" sz="1800" u="none" cap="none" strike="noStrike"/>
                        <a:t>0.051</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800" u="none" cap="none" strike="noStrike"/>
                        <a:t>-0.012</a:t>
                      </a:r>
                      <a:endParaRPr b="0" i="0" sz="1800" u="none" cap="none" strike="noStrike">
                        <a:solidFill>
                          <a:srgbClr val="000000"/>
                        </a:solidFill>
                        <a:latin typeface="Calibri"/>
                        <a:ea typeface="Calibri"/>
                        <a:cs typeface="Calibri"/>
                        <a:sym typeface="Calibri"/>
                      </a:endParaRPr>
                    </a:p>
                  </a:txBody>
                  <a:tcPr marT="9525" marB="0" marR="9525" marL="9525" anchor="b"/>
                </a:tc>
              </a:tr>
              <a:tr h="550450">
                <a:tc>
                  <a:txBody>
                    <a:bodyPr/>
                    <a:lstStyle/>
                    <a:p>
                      <a:pPr indent="0" lvl="0" marL="0" marR="0" rtl="0" algn="l">
                        <a:spcBef>
                          <a:spcPts val="0"/>
                        </a:spcBef>
                        <a:spcAft>
                          <a:spcPts val="0"/>
                        </a:spcAft>
                        <a:buNone/>
                      </a:pPr>
                      <a:r>
                        <a:rPr lang="en-GB" sz="1800" u="none" cap="none" strike="noStrike"/>
                        <a:t>TSO</a:t>
                      </a:r>
                      <a:endParaRPr b="0" i="0" sz="1800" u="none" cap="none" strike="noStrike">
                        <a:solidFill>
                          <a:srgbClr val="000000"/>
                        </a:solidFill>
                        <a:latin typeface="Calibri"/>
                        <a:ea typeface="Calibri"/>
                        <a:cs typeface="Calibri"/>
                        <a:sym typeface="Calibri"/>
                      </a:endParaRPr>
                    </a:p>
                  </a:txBody>
                  <a:tcPr marT="9525" marB="0" marR="9525" marL="9525" anchor="b">
                    <a:solidFill>
                      <a:srgbClr val="E2EFDA"/>
                    </a:solidFill>
                  </a:tcPr>
                </a:tc>
                <a:tc>
                  <a:txBody>
                    <a:bodyPr/>
                    <a:lstStyle/>
                    <a:p>
                      <a:pPr indent="0" lvl="0" marL="0" marR="0" rtl="0" algn="ctr">
                        <a:spcBef>
                          <a:spcPts val="0"/>
                        </a:spcBef>
                        <a:spcAft>
                          <a:spcPts val="0"/>
                        </a:spcAft>
                        <a:buNone/>
                      </a:pPr>
                      <a:r>
                        <a:rPr lang="en-GB" sz="1800" u="none" cap="none" strike="noStrike"/>
                        <a:t>***</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800" u="none" cap="none" strike="noStrike"/>
                        <a:t>***</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800" u="none" cap="none" strike="noStrike"/>
                        <a:t>**</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r">
                        <a:spcBef>
                          <a:spcPts val="0"/>
                        </a:spcBef>
                        <a:spcAft>
                          <a:spcPts val="0"/>
                        </a:spcAft>
                        <a:buNone/>
                      </a:pPr>
                      <a:r>
                        <a:rPr lang="en-GB" sz="1800" u="none" cap="none" strike="noStrike"/>
                        <a:t>0.310</a:t>
                      </a:r>
                      <a:endParaRPr b="0" i="0" sz="1800" u="none" cap="none" strike="noStrike">
                        <a:solidFill>
                          <a:srgbClr val="000000"/>
                        </a:solidFill>
                        <a:latin typeface="Calibri"/>
                        <a:ea typeface="Calibri"/>
                        <a:cs typeface="Calibri"/>
                        <a:sym typeface="Calibri"/>
                      </a:endParaRPr>
                    </a:p>
                  </a:txBody>
                  <a:tcPr marT="9525" marB="0" marR="9525" marL="9525" anchor="b"/>
                </a:tc>
              </a:tr>
              <a:tr h="550450">
                <a:tc>
                  <a:txBody>
                    <a:bodyPr/>
                    <a:lstStyle/>
                    <a:p>
                      <a:pPr indent="0" lvl="0" marL="0" marR="0" rtl="0" algn="l">
                        <a:spcBef>
                          <a:spcPts val="0"/>
                        </a:spcBef>
                        <a:spcAft>
                          <a:spcPts val="0"/>
                        </a:spcAft>
                        <a:buNone/>
                      </a:pPr>
                      <a:r>
                        <a:rPr lang="en-GB" sz="1800" u="none" cap="none" strike="noStrike"/>
                        <a:t>VOL</a:t>
                      </a:r>
                      <a:endParaRPr b="0" i="0" sz="1800" u="none" cap="none" strike="noStrike">
                        <a:solidFill>
                          <a:srgbClr val="000000"/>
                        </a:solidFill>
                        <a:latin typeface="Calibri"/>
                        <a:ea typeface="Calibri"/>
                        <a:cs typeface="Calibri"/>
                        <a:sym typeface="Calibri"/>
                      </a:endParaRPr>
                    </a:p>
                  </a:txBody>
                  <a:tcPr marT="9525" marB="0" marR="9525" marL="9525" anchor="b">
                    <a:solidFill>
                      <a:srgbClr val="F2F2F2"/>
                    </a:solidFill>
                  </a:tcPr>
                </a:tc>
                <a:tc>
                  <a:txBody>
                    <a:bodyPr/>
                    <a:lstStyle/>
                    <a:p>
                      <a:pPr indent="0" lvl="0" marL="0" marR="0" rtl="0" algn="ctr">
                        <a:spcBef>
                          <a:spcPts val="0"/>
                        </a:spcBef>
                        <a:spcAft>
                          <a:spcPts val="0"/>
                        </a:spcAft>
                        <a:buNone/>
                      </a:pPr>
                      <a:r>
                        <a:rPr lang="en-GB" sz="1800" u="none" cap="none" strike="noStrike"/>
                        <a:t>***</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800" u="none" cap="none" strike="noStrike"/>
                        <a:t>*</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800" u="none" cap="none" strike="noStrike"/>
                        <a:t>ns</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800" u="none" cap="none" strike="noStrike"/>
                        <a:t>***</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a:txBody>
                  <a:tcPr marT="9525" marB="0" marR="9525" marL="9525" anchor="b">
                    <a:solidFill>
                      <a:srgbClr val="012C5C"/>
                    </a:solidFill>
                  </a:tcPr>
                </a:tc>
              </a:tr>
            </a:tbl>
          </a:graphicData>
        </a:graphic>
      </p:graphicFrame>
      <p:sp>
        <p:nvSpPr>
          <p:cNvPr id="355" name="Google Shape;355;p14"/>
          <p:cNvSpPr txBox="1"/>
          <p:nvPr>
            <p:ph idx="1" type="body"/>
          </p:nvPr>
        </p:nvSpPr>
        <p:spPr>
          <a:xfrm>
            <a:off x="6741994" y="1638941"/>
            <a:ext cx="5268036" cy="373828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2000"/>
              <a:buNone/>
            </a:pPr>
            <a:r>
              <a:rPr lang="en-GB" sz="2000"/>
              <a:t>TSO  function of CONC and VOL</a:t>
            </a:r>
            <a:endParaRPr/>
          </a:p>
          <a:p>
            <a:pPr indent="0" lvl="0" marL="0" rtl="0" algn="l">
              <a:lnSpc>
                <a:spcPct val="90000"/>
              </a:lnSpc>
              <a:spcBef>
                <a:spcPts val="2000"/>
              </a:spcBef>
              <a:spcAft>
                <a:spcPts val="0"/>
              </a:spcAft>
              <a:buClr>
                <a:schemeClr val="dk2"/>
              </a:buClr>
              <a:buSzPts val="2000"/>
              <a:buNone/>
            </a:pPr>
            <a:r>
              <a:t/>
            </a:r>
            <a:endParaRPr sz="2000"/>
          </a:p>
          <a:p>
            <a:pPr indent="0" lvl="0" marL="0" rtl="0" algn="l">
              <a:lnSpc>
                <a:spcPct val="90000"/>
              </a:lnSpc>
              <a:spcBef>
                <a:spcPts val="2000"/>
              </a:spcBef>
              <a:spcAft>
                <a:spcPts val="0"/>
              </a:spcAft>
              <a:buClr>
                <a:schemeClr val="dk2"/>
              </a:buClr>
              <a:buSzPts val="2000"/>
              <a:buNone/>
            </a:pPr>
            <a:r>
              <a:rPr lang="en-GB" sz="2000"/>
              <a:t>TNLS and MOT 🡪 indicator of health?</a:t>
            </a:r>
            <a:endParaRPr/>
          </a:p>
          <a:p>
            <a:pPr indent="0" lvl="0" marL="0" rtl="0" algn="l">
              <a:lnSpc>
                <a:spcPct val="90000"/>
              </a:lnSpc>
              <a:spcBef>
                <a:spcPts val="2000"/>
              </a:spcBef>
              <a:spcAft>
                <a:spcPts val="0"/>
              </a:spcAft>
              <a:buClr>
                <a:schemeClr val="dk2"/>
              </a:buClr>
              <a:buSzPts val="2000"/>
              <a:buNone/>
            </a:pPr>
            <a:r>
              <a:t/>
            </a:r>
            <a:endParaRPr sz="2000"/>
          </a:p>
          <a:p>
            <a:pPr indent="0" lvl="0" marL="0" rtl="0" algn="l">
              <a:lnSpc>
                <a:spcPct val="90000"/>
              </a:lnSpc>
              <a:spcBef>
                <a:spcPts val="2000"/>
              </a:spcBef>
              <a:spcAft>
                <a:spcPts val="0"/>
              </a:spcAft>
              <a:buClr>
                <a:schemeClr val="dk2"/>
              </a:buClr>
              <a:buSzPts val="2000"/>
              <a:buNone/>
            </a:pPr>
            <a:r>
              <a:rPr lang="en-GB" sz="2000"/>
              <a:t>CONC and VOL 🡪 seminal fluid production?</a:t>
            </a:r>
            <a:endParaRPr/>
          </a:p>
          <a:p>
            <a:pPr indent="0" lvl="0" marL="0" rtl="0" algn="l">
              <a:lnSpc>
                <a:spcPct val="90000"/>
              </a:lnSpc>
              <a:spcBef>
                <a:spcPts val="2000"/>
              </a:spcBef>
              <a:spcAft>
                <a:spcPts val="0"/>
              </a:spcAft>
              <a:buClr>
                <a:schemeClr val="dk2"/>
              </a:buClr>
              <a:buSzPts val="2000"/>
              <a:buNone/>
            </a:pPr>
            <a:r>
              <a:t/>
            </a:r>
            <a:endParaRPr sz="2000"/>
          </a:p>
          <a:p>
            <a:pPr indent="0" lvl="0" marL="0" rtl="0" algn="l">
              <a:lnSpc>
                <a:spcPct val="90000"/>
              </a:lnSpc>
              <a:spcBef>
                <a:spcPts val="2000"/>
              </a:spcBef>
              <a:spcAft>
                <a:spcPts val="0"/>
              </a:spcAft>
              <a:buClr>
                <a:schemeClr val="dk2"/>
              </a:buClr>
              <a:buSzPts val="2000"/>
              <a:buNone/>
            </a:pPr>
            <a:r>
              <a:rPr lang="en-GB" sz="2000"/>
              <a:t>MOT and TSO 🡪 indicator of health?</a:t>
            </a:r>
            <a:endParaRPr sz="2000"/>
          </a:p>
          <a:p>
            <a:pPr indent="0" lvl="0" marL="0" rtl="0" algn="l">
              <a:lnSpc>
                <a:spcPct val="90000"/>
              </a:lnSpc>
              <a:spcBef>
                <a:spcPts val="2000"/>
              </a:spcBef>
              <a:spcAft>
                <a:spcPts val="0"/>
              </a:spcAft>
              <a:buClr>
                <a:schemeClr val="dk2"/>
              </a:buClr>
              <a:buSzPts val="1800"/>
              <a:buNone/>
            </a:pPr>
            <a:r>
              <a:t/>
            </a:r>
            <a:endParaRPr sz="1800"/>
          </a:p>
        </p:txBody>
      </p:sp>
      <p:sp>
        <p:nvSpPr>
          <p:cNvPr id="356" name="Google Shape;356;p14"/>
          <p:cNvSpPr/>
          <p:nvPr/>
        </p:nvSpPr>
        <p:spPr>
          <a:xfrm>
            <a:off x="4546242" y="2260029"/>
            <a:ext cx="962957"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57" name="Google Shape;357;p14"/>
          <p:cNvSpPr/>
          <p:nvPr/>
        </p:nvSpPr>
        <p:spPr>
          <a:xfrm>
            <a:off x="5581712" y="3901595"/>
            <a:ext cx="962957"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58" name="Google Shape;358;p14"/>
          <p:cNvSpPr/>
          <p:nvPr/>
        </p:nvSpPr>
        <p:spPr>
          <a:xfrm>
            <a:off x="3583285" y="2779877"/>
            <a:ext cx="962957"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59" name="Google Shape;359;p14"/>
          <p:cNvSpPr/>
          <p:nvPr/>
        </p:nvSpPr>
        <p:spPr>
          <a:xfrm>
            <a:off x="5614521" y="2265582"/>
            <a:ext cx="962957"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60" name="Google Shape;360;p14"/>
          <p:cNvSpPr/>
          <p:nvPr/>
        </p:nvSpPr>
        <p:spPr>
          <a:xfrm>
            <a:off x="4589576" y="2841386"/>
            <a:ext cx="962957"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0" st="0"/>
                                            </p:txEl>
                                          </p:spTgt>
                                        </p:tgtEl>
                                        <p:attrNameLst>
                                          <p:attrName>style.visibility</p:attrName>
                                        </p:attrNameLst>
                                      </p:cBhvr>
                                      <p:to>
                                        <p:strVal val="visible"/>
                                      </p:to>
                                    </p:set>
                                    <p:animEffect filter="fade" transition="in">
                                      <p:cBhvr>
                                        <p:cTn dur="500"/>
                                        <p:tgtEl>
                                          <p:spTgt spid="3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1" st="1"/>
                                            </p:txEl>
                                          </p:spTgt>
                                        </p:tgtEl>
                                        <p:attrNameLst>
                                          <p:attrName>style.visibility</p:attrName>
                                        </p:attrNameLst>
                                      </p:cBhvr>
                                      <p:to>
                                        <p:strVal val="visible"/>
                                      </p:to>
                                    </p:set>
                                    <p:animEffect filter="fade" transition="in">
                                      <p:cBhvr>
                                        <p:cTn dur="500"/>
                                        <p:tgtEl>
                                          <p:spTgt spid="3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2" st="2"/>
                                            </p:txEl>
                                          </p:spTgt>
                                        </p:tgtEl>
                                        <p:attrNameLst>
                                          <p:attrName>style.visibility</p:attrName>
                                        </p:attrNameLst>
                                      </p:cBhvr>
                                      <p:to>
                                        <p:strVal val="visible"/>
                                      </p:to>
                                    </p:set>
                                    <p:animEffect filter="fade" transition="in">
                                      <p:cBhvr>
                                        <p:cTn dur="500"/>
                                        <p:tgtEl>
                                          <p:spTgt spid="3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3" st="3"/>
                                            </p:txEl>
                                          </p:spTgt>
                                        </p:tgtEl>
                                        <p:attrNameLst>
                                          <p:attrName>style.visibility</p:attrName>
                                        </p:attrNameLst>
                                      </p:cBhvr>
                                      <p:to>
                                        <p:strVal val="visible"/>
                                      </p:to>
                                    </p:set>
                                    <p:animEffect filter="fade" transition="in">
                                      <p:cBhvr>
                                        <p:cTn dur="500"/>
                                        <p:tgtEl>
                                          <p:spTgt spid="3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4" st="4"/>
                                            </p:txEl>
                                          </p:spTgt>
                                        </p:tgtEl>
                                        <p:attrNameLst>
                                          <p:attrName>style.visibility</p:attrName>
                                        </p:attrNameLst>
                                      </p:cBhvr>
                                      <p:to>
                                        <p:strVal val="visible"/>
                                      </p:to>
                                    </p:set>
                                    <p:animEffect filter="fade" transition="in">
                                      <p:cBhvr>
                                        <p:cTn dur="500"/>
                                        <p:tgtEl>
                                          <p:spTgt spid="35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5" st="5"/>
                                            </p:txEl>
                                          </p:spTgt>
                                        </p:tgtEl>
                                        <p:attrNameLst>
                                          <p:attrName>style.visibility</p:attrName>
                                        </p:attrNameLst>
                                      </p:cBhvr>
                                      <p:to>
                                        <p:strVal val="visible"/>
                                      </p:to>
                                    </p:set>
                                    <p:animEffect filter="fade" transition="in">
                                      <p:cBhvr>
                                        <p:cTn dur="500"/>
                                        <p:tgtEl>
                                          <p:spTgt spid="35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6" st="6"/>
                                            </p:txEl>
                                          </p:spTgt>
                                        </p:tgtEl>
                                        <p:attrNameLst>
                                          <p:attrName>style.visibility</p:attrName>
                                        </p:attrNameLst>
                                      </p:cBhvr>
                                      <p:to>
                                        <p:strVal val="visible"/>
                                      </p:to>
                                    </p:set>
                                    <p:animEffect filter="fade" transition="in">
                                      <p:cBhvr>
                                        <p:cTn dur="500"/>
                                        <p:tgtEl>
                                          <p:spTgt spid="35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7" st="7"/>
                                            </p:txEl>
                                          </p:spTgt>
                                        </p:tgtEl>
                                        <p:attrNameLst>
                                          <p:attrName>style.visibility</p:attrName>
                                        </p:attrNameLst>
                                      </p:cBhvr>
                                      <p:to>
                                        <p:strVal val="visible"/>
                                      </p:to>
                                    </p:set>
                                    <p:animEffect filter="fade" transition="in">
                                      <p:cBhvr>
                                        <p:cTn dur="500"/>
                                        <p:tgtEl>
                                          <p:spTgt spid="355">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6"/>
                                        </p:tgtEl>
                                      </p:cBhvr>
                                    </p:animEffect>
                                    <p:set>
                                      <p:cBhvr>
                                        <p:cTn dur="1" fill="hold">
                                          <p:stCondLst>
                                            <p:cond delay="500"/>
                                          </p:stCondLst>
                                        </p:cTn>
                                        <p:tgtEl>
                                          <p:spTgt spid="35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57"/>
                                        </p:tgtEl>
                                      </p:cBhvr>
                                    </p:animEffect>
                                    <p:set>
                                      <p:cBhvr>
                                        <p:cTn dur="1" fill="hold">
                                          <p:stCondLst>
                                            <p:cond delay="500"/>
                                          </p:stCondLst>
                                        </p:cTn>
                                        <p:tgtEl>
                                          <p:spTgt spid="35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8"/>
                                        </p:tgtEl>
                                      </p:cBhvr>
                                    </p:animEffect>
                                    <p:set>
                                      <p:cBhvr>
                                        <p:cTn dur="1" fill="hold">
                                          <p:stCondLst>
                                            <p:cond delay="500"/>
                                          </p:stCondLst>
                                        </p:cTn>
                                        <p:tgtEl>
                                          <p:spTgt spid="35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9"/>
                                        </p:tgtEl>
                                      </p:cBhvr>
                                    </p:animEffect>
                                    <p:set>
                                      <p:cBhvr>
                                        <p:cTn dur="1" fill="hold">
                                          <p:stCondLst>
                                            <p:cond delay="500"/>
                                          </p:stCondLst>
                                        </p:cTn>
                                        <p:tgtEl>
                                          <p:spTgt spid="35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par>
                          <p:cTn fill="hold">
                            <p:stCondLst>
                              <p:cond delay="1000"/>
                            </p:stCondLst>
                            <p:childTnLst>
                              <p:par>
                                <p:cTn fill="hold" nodeType="afterEffect" presetClass="exit" presetID="10" presetSubtype="0">
                                  <p:stCondLst>
                                    <p:cond delay="1000"/>
                                  </p:stCondLst>
                                  <p:childTnLst>
                                    <p:animEffect filter="fade" transition="out">
                                      <p:cBhvr>
                                        <p:cTn dur="500"/>
                                        <p:tgtEl>
                                          <p:spTgt spid="360"/>
                                        </p:tgtEl>
                                      </p:cBhvr>
                                    </p:animEffect>
                                    <p:set>
                                      <p:cBhvr>
                                        <p:cTn dur="1" fill="hold">
                                          <p:stCondLst>
                                            <p:cond delay="500"/>
                                          </p:stCondLst>
                                        </p:cTn>
                                        <p:tgtEl>
                                          <p:spTgt spid="3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5"/>
          <p:cNvSpPr/>
          <p:nvPr/>
        </p:nvSpPr>
        <p:spPr>
          <a:xfrm>
            <a:off x="1910687" y="1287739"/>
            <a:ext cx="8093122" cy="39939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67" name="Google Shape;367;p15"/>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Traits – general effects 1 - age</a:t>
            </a:r>
            <a:endParaRPr/>
          </a:p>
        </p:txBody>
      </p:sp>
      <p:graphicFrame>
        <p:nvGraphicFramePr>
          <p:cNvPr id="368" name="Google Shape;368;p15"/>
          <p:cNvGraphicFramePr/>
          <p:nvPr/>
        </p:nvGraphicFramePr>
        <p:xfrm>
          <a:off x="2047164" y="1419366"/>
          <a:ext cx="3000000" cy="3000000"/>
        </p:xfrm>
        <a:graphic>
          <a:graphicData uri="http://schemas.openxmlformats.org/drawingml/2006/table">
            <a:tbl>
              <a:tblPr>
                <a:noFill/>
                <a:tableStyleId>{AB3D84FE-69B5-46D7-B03E-432078BC868E}</a:tableStyleId>
              </a:tblPr>
              <a:tblGrid>
                <a:gridCol w="1251925"/>
                <a:gridCol w="1012600"/>
                <a:gridCol w="1012600"/>
                <a:gridCol w="1012600"/>
                <a:gridCol w="317575"/>
                <a:gridCol w="1012600"/>
                <a:gridCol w="1012600"/>
                <a:gridCol w="317575"/>
                <a:gridCol w="883725"/>
              </a:tblGrid>
              <a:tr h="440825">
                <a:tc>
                  <a:txBody>
                    <a:bodyPr/>
                    <a:lstStyle/>
                    <a:p>
                      <a:pPr indent="0" lvl="0" marL="0" marR="0" rtl="0" algn="l">
                        <a:spcBef>
                          <a:spcPts val="0"/>
                        </a:spcBef>
                        <a:spcAft>
                          <a:spcPts val="0"/>
                        </a:spcAft>
                        <a:buNone/>
                      </a:pPr>
                      <a:r>
                        <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rPr lang="en-GB" sz="1600" u="none" cap="none" strike="noStrike">
                          <a:solidFill>
                            <a:schemeClr val="lt1"/>
                          </a:solidFill>
                        </a:rPr>
                        <a:t>regr coef</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rPr lang="en-GB" sz="1600" u="none" cap="none" strike="noStrike">
                          <a:solidFill>
                            <a:schemeClr val="lt1"/>
                          </a:solidFill>
                        </a:rPr>
                        <a:t>p-val</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rPr lang="en-GB" sz="1600" u="none" cap="none" strike="noStrike">
                          <a:solidFill>
                            <a:schemeClr val="lt1"/>
                          </a:solidFill>
                        </a:rPr>
                        <a:t>adj Rsq</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rPr lang="en-GB" sz="1600" u="none" cap="none" strike="noStrike">
                          <a:solidFill>
                            <a:schemeClr val="lt1"/>
                          </a:solidFill>
                        </a:rPr>
                        <a:t>yearly</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rPr lang="en-GB" sz="1600" u="none" cap="none" strike="noStrike">
                          <a:solidFill>
                            <a:schemeClr val="lt1"/>
                          </a:solidFill>
                        </a:rPr>
                        <a:t>3-years</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rPr lang="en-GB" sz="1600" u="none" cap="none" strike="noStrike">
                          <a:solidFill>
                            <a:schemeClr val="lt1"/>
                          </a:solidFill>
                        </a:rPr>
                        <a:t>mean</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r>
              <a:tr h="440825">
                <a:tc>
                  <a:txBody>
                    <a:bodyPr/>
                    <a:lstStyle/>
                    <a:p>
                      <a:pPr indent="0" lvl="0" marL="0" marR="0" rtl="0" algn="l">
                        <a:spcBef>
                          <a:spcPts val="0"/>
                        </a:spcBef>
                        <a:spcAft>
                          <a:spcPts val="0"/>
                        </a:spcAft>
                        <a:buNone/>
                      </a:pPr>
                      <a:r>
                        <a:rPr lang="en-GB" sz="1600" u="none" cap="none" strike="noStrike"/>
                        <a:t>CONC</a:t>
                      </a:r>
                      <a:endParaRPr b="0" i="0" sz="1600" u="none" cap="none" strike="noStrike">
                        <a:solidFill>
                          <a:srgbClr val="000000"/>
                        </a:solidFill>
                        <a:latin typeface="Calibri"/>
                        <a:ea typeface="Calibri"/>
                        <a:cs typeface="Calibri"/>
                        <a:sym typeface="Calibri"/>
                      </a:endParaRPr>
                    </a:p>
                  </a:txBody>
                  <a:tcPr marT="9525" marB="0" marR="9525" marL="9525" anchor="ctr">
                    <a:solidFill>
                      <a:srgbClr val="FCE4D6"/>
                    </a:solidFill>
                  </a:tcPr>
                </a:tc>
                <a:tc>
                  <a:txBody>
                    <a:bodyPr/>
                    <a:lstStyle/>
                    <a:p>
                      <a:pPr indent="0" lvl="0" marL="0" marR="0" rtl="0" algn="r">
                        <a:spcBef>
                          <a:spcPts val="0"/>
                        </a:spcBef>
                        <a:spcAft>
                          <a:spcPts val="0"/>
                        </a:spcAft>
                        <a:buNone/>
                      </a:pPr>
                      <a:r>
                        <a:rPr lang="en-GB" sz="1600" u="none" cap="none" strike="noStrike"/>
                        <a:t>-1.494</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rPr lang="en-GB" sz="1600" u="none" cap="none" strike="noStrike"/>
                        <a:t>***</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0.0089</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-17.92</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-53.77</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683.5</a:t>
                      </a:r>
                      <a:endParaRPr b="0" i="0" sz="1600" u="none" cap="none" strike="noStrike">
                        <a:solidFill>
                          <a:srgbClr val="000000"/>
                        </a:solidFill>
                        <a:latin typeface="Calibri"/>
                        <a:ea typeface="Calibri"/>
                        <a:cs typeface="Calibri"/>
                        <a:sym typeface="Calibri"/>
                      </a:endParaRPr>
                    </a:p>
                  </a:txBody>
                  <a:tcPr marT="9525" marB="0" marR="9525" marL="9525" anchor="ctr"/>
                </a:tc>
              </a:tr>
              <a:tr h="292075">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r>
              <a:tr h="440825">
                <a:tc>
                  <a:txBody>
                    <a:bodyPr/>
                    <a:lstStyle/>
                    <a:p>
                      <a:pPr indent="0" lvl="0" marL="0" marR="0" rtl="0" algn="l">
                        <a:spcBef>
                          <a:spcPts val="0"/>
                        </a:spcBef>
                        <a:spcAft>
                          <a:spcPts val="0"/>
                        </a:spcAft>
                        <a:buNone/>
                      </a:pPr>
                      <a:r>
                        <a:rPr lang="en-GB" sz="1600" u="none" cap="none" strike="noStrike"/>
                        <a:t>MOT</a:t>
                      </a:r>
                      <a:endParaRPr b="0" i="0" sz="1600" u="none" cap="none" strike="noStrike">
                        <a:solidFill>
                          <a:srgbClr val="000000"/>
                        </a:solidFill>
                        <a:latin typeface="Calibri"/>
                        <a:ea typeface="Calibri"/>
                        <a:cs typeface="Calibri"/>
                        <a:sym typeface="Calibri"/>
                      </a:endParaRPr>
                    </a:p>
                  </a:txBody>
                  <a:tcPr marT="9525" marB="0" marR="9525" marL="9525" anchor="ctr">
                    <a:solidFill>
                      <a:srgbClr val="FFF2CC"/>
                    </a:solidFill>
                  </a:tcPr>
                </a:tc>
                <a:tc>
                  <a:txBody>
                    <a:bodyPr/>
                    <a:lstStyle/>
                    <a:p>
                      <a:pPr indent="0" lvl="0" marL="0" marR="0" rtl="0" algn="r">
                        <a:spcBef>
                          <a:spcPts val="0"/>
                        </a:spcBef>
                        <a:spcAft>
                          <a:spcPts val="0"/>
                        </a:spcAft>
                        <a:buNone/>
                      </a:pPr>
                      <a:r>
                        <a:rPr lang="en-GB" sz="1600" u="none" cap="none" strike="noStrike"/>
                        <a:t>-0.059</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rPr lang="en-GB" sz="1600" u="none" cap="none" strike="noStrike"/>
                        <a:t>***</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0.0098</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-0.71</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-2.13</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69.34</a:t>
                      </a:r>
                      <a:endParaRPr b="0" i="0" sz="1600" u="none" cap="none" strike="noStrike">
                        <a:solidFill>
                          <a:srgbClr val="000000"/>
                        </a:solidFill>
                        <a:latin typeface="Calibri"/>
                        <a:ea typeface="Calibri"/>
                        <a:cs typeface="Calibri"/>
                        <a:sym typeface="Calibri"/>
                      </a:endParaRPr>
                    </a:p>
                  </a:txBody>
                  <a:tcPr marT="9525" marB="0" marR="9525" marL="9525" anchor="ctr"/>
                </a:tc>
              </a:tr>
              <a:tr h="241575">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r>
              <a:tr h="440825">
                <a:tc>
                  <a:txBody>
                    <a:bodyPr/>
                    <a:lstStyle/>
                    <a:p>
                      <a:pPr indent="0" lvl="0" marL="0" marR="0" rtl="0" algn="l">
                        <a:spcBef>
                          <a:spcPts val="0"/>
                        </a:spcBef>
                        <a:spcAft>
                          <a:spcPts val="0"/>
                        </a:spcAft>
                        <a:buNone/>
                      </a:pPr>
                      <a:r>
                        <a:rPr lang="en-GB" sz="1600" u="none" cap="none" strike="noStrike"/>
                        <a:t>TNLS</a:t>
                      </a:r>
                      <a:endParaRPr b="0" i="0" sz="1600" u="none" cap="none" strike="noStrike">
                        <a:solidFill>
                          <a:srgbClr val="000000"/>
                        </a:solidFill>
                        <a:latin typeface="Calibri"/>
                        <a:ea typeface="Calibri"/>
                        <a:cs typeface="Calibri"/>
                        <a:sym typeface="Calibri"/>
                      </a:endParaRPr>
                    </a:p>
                  </a:txBody>
                  <a:tcPr marT="9525" marB="0" marR="9525" marL="9525" anchor="ctr">
                    <a:solidFill>
                      <a:srgbClr val="DDEBF7"/>
                    </a:solidFill>
                  </a:tcPr>
                </a:tc>
                <a:tc>
                  <a:txBody>
                    <a:bodyPr/>
                    <a:lstStyle/>
                    <a:p>
                      <a:pPr indent="0" lvl="0" marL="0" marR="0" rtl="0" algn="r">
                        <a:spcBef>
                          <a:spcPts val="0"/>
                        </a:spcBef>
                        <a:spcAft>
                          <a:spcPts val="0"/>
                        </a:spcAft>
                        <a:buNone/>
                      </a:pPr>
                      <a:r>
                        <a:rPr lang="en-GB" sz="1600" u="none" cap="none" strike="noStrike"/>
                        <a:t>-0.148</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rPr lang="en-GB" sz="1600" u="none" cap="none" strike="noStrike"/>
                        <a:t>***</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0.0454</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-1.78</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-5.34</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71.13</a:t>
                      </a:r>
                      <a:endParaRPr b="0" i="0" sz="1600" u="none" cap="none" strike="noStrike">
                        <a:solidFill>
                          <a:srgbClr val="000000"/>
                        </a:solidFill>
                        <a:latin typeface="Calibri"/>
                        <a:ea typeface="Calibri"/>
                        <a:cs typeface="Calibri"/>
                        <a:sym typeface="Calibri"/>
                      </a:endParaRPr>
                    </a:p>
                  </a:txBody>
                  <a:tcPr marT="9525" marB="0" marR="9525" marL="9525" anchor="ctr"/>
                </a:tc>
              </a:tr>
              <a:tr h="257050">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r>
              <a:tr h="440825">
                <a:tc>
                  <a:txBody>
                    <a:bodyPr/>
                    <a:lstStyle/>
                    <a:p>
                      <a:pPr indent="0" lvl="0" marL="0" marR="0" rtl="0" algn="l">
                        <a:spcBef>
                          <a:spcPts val="0"/>
                        </a:spcBef>
                        <a:spcAft>
                          <a:spcPts val="0"/>
                        </a:spcAft>
                        <a:buNone/>
                      </a:pPr>
                      <a:r>
                        <a:rPr lang="en-GB" sz="1600" u="none" cap="none" strike="noStrike"/>
                        <a:t>TSO</a:t>
                      </a:r>
                      <a:endParaRPr b="0" i="0" sz="1600" u="none" cap="none" strike="noStrike">
                        <a:solidFill>
                          <a:srgbClr val="000000"/>
                        </a:solidFill>
                        <a:latin typeface="Calibri"/>
                        <a:ea typeface="Calibri"/>
                        <a:cs typeface="Calibri"/>
                        <a:sym typeface="Calibri"/>
                      </a:endParaRPr>
                    </a:p>
                  </a:txBody>
                  <a:tcPr marT="9525" marB="0" marR="9525" marL="9525" anchor="ctr">
                    <a:solidFill>
                      <a:srgbClr val="E2EFDA"/>
                    </a:solidFill>
                  </a:tcPr>
                </a:tc>
                <a:tc>
                  <a:txBody>
                    <a:bodyPr/>
                    <a:lstStyle/>
                    <a:p>
                      <a:pPr indent="0" lvl="0" marL="0" marR="0" rtl="0" algn="r">
                        <a:spcBef>
                          <a:spcPts val="0"/>
                        </a:spcBef>
                        <a:spcAft>
                          <a:spcPts val="0"/>
                        </a:spcAft>
                        <a:buNone/>
                      </a:pPr>
                      <a:r>
                        <a:rPr lang="en-GB" sz="1600" u="none" cap="none" strike="noStrike"/>
                        <a:t>-1.038</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rPr lang="en-GB" sz="1600" u="none" cap="none" strike="noStrike"/>
                        <a:t>**</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0.0016</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-12.46</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-37.37</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917.3</a:t>
                      </a:r>
                      <a:endParaRPr b="0" i="0" sz="1600" u="none" cap="none" strike="noStrike">
                        <a:solidFill>
                          <a:srgbClr val="000000"/>
                        </a:solidFill>
                        <a:latin typeface="Calibri"/>
                        <a:ea typeface="Calibri"/>
                        <a:cs typeface="Calibri"/>
                        <a:sym typeface="Calibri"/>
                      </a:endParaRPr>
                    </a:p>
                  </a:txBody>
                  <a:tcPr marT="9525" marB="0" marR="9525" marL="9525" anchor="ctr"/>
                </a:tc>
              </a:tr>
              <a:tr h="241575">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r>
              <a:tr h="440825">
                <a:tc>
                  <a:txBody>
                    <a:bodyPr/>
                    <a:lstStyle/>
                    <a:p>
                      <a:pPr indent="0" lvl="0" marL="0" marR="0" rtl="0" algn="l">
                        <a:spcBef>
                          <a:spcPts val="0"/>
                        </a:spcBef>
                        <a:spcAft>
                          <a:spcPts val="0"/>
                        </a:spcAft>
                        <a:buNone/>
                      </a:pPr>
                      <a:r>
                        <a:rPr lang="en-GB" sz="1600" u="none" cap="none" strike="noStrike"/>
                        <a:t>VOL</a:t>
                      </a:r>
                      <a:endParaRPr b="0" i="0" sz="1600" u="none" cap="none" strike="noStrike">
                        <a:solidFill>
                          <a:srgbClr val="000000"/>
                        </a:solidFill>
                        <a:latin typeface="Calibri"/>
                        <a:ea typeface="Calibri"/>
                        <a:cs typeface="Calibri"/>
                        <a:sym typeface="Calibri"/>
                      </a:endParaRPr>
                    </a:p>
                  </a:txBody>
                  <a:tcPr marT="9525" marB="0" marR="9525" marL="9525" anchor="ctr">
                    <a:solidFill>
                      <a:srgbClr val="F2F2F2"/>
                    </a:solidFill>
                  </a:tcPr>
                </a:tc>
                <a:tc>
                  <a:txBody>
                    <a:bodyPr/>
                    <a:lstStyle/>
                    <a:p>
                      <a:pPr indent="0" lvl="0" marL="0" marR="0" rtl="0" algn="r">
                        <a:spcBef>
                          <a:spcPts val="0"/>
                        </a:spcBef>
                        <a:spcAft>
                          <a:spcPts val="0"/>
                        </a:spcAft>
                        <a:buNone/>
                      </a:pPr>
                      <a:r>
                        <a:rPr lang="en-GB" sz="1600" u="none" cap="none" strike="noStrike"/>
                        <a:t>0.0037</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rPr lang="en-GB" sz="1600" u="none" cap="none" strike="noStrike"/>
                        <a:t>***</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0.0102</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0.04</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0.13</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1.613</a:t>
                      </a:r>
                      <a:endParaRPr b="0" i="0" sz="1600" u="none" cap="none" strike="noStrike">
                        <a:solidFill>
                          <a:srgbClr val="000000"/>
                        </a:solidFill>
                        <a:latin typeface="Calibri"/>
                        <a:ea typeface="Calibri"/>
                        <a:cs typeface="Calibri"/>
                        <a:sym typeface="Calibri"/>
                      </a:endParaRPr>
                    </a:p>
                  </a:txBody>
                  <a:tcPr marT="9525" marB="0" marR="9525" marL="9525"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6"/>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Traits – general effects 2 - inbreeding</a:t>
            </a:r>
            <a:endParaRPr/>
          </a:p>
        </p:txBody>
      </p:sp>
      <p:sp>
        <p:nvSpPr>
          <p:cNvPr id="375" name="Google Shape;375;p16"/>
          <p:cNvSpPr/>
          <p:nvPr/>
        </p:nvSpPr>
        <p:spPr>
          <a:xfrm>
            <a:off x="1910687" y="1287739"/>
            <a:ext cx="8093122" cy="39939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aphicFrame>
        <p:nvGraphicFramePr>
          <p:cNvPr id="376" name="Google Shape;376;p16"/>
          <p:cNvGraphicFramePr/>
          <p:nvPr/>
        </p:nvGraphicFramePr>
        <p:xfrm>
          <a:off x="2047164" y="1419366"/>
          <a:ext cx="3000000" cy="3000000"/>
        </p:xfrm>
        <a:graphic>
          <a:graphicData uri="http://schemas.openxmlformats.org/drawingml/2006/table">
            <a:tbl>
              <a:tblPr>
                <a:noFill/>
                <a:tableStyleId>{AB3D84FE-69B5-46D7-B03E-432078BC868E}</a:tableStyleId>
              </a:tblPr>
              <a:tblGrid>
                <a:gridCol w="1251925"/>
                <a:gridCol w="1012600"/>
                <a:gridCol w="1012600"/>
                <a:gridCol w="1012600"/>
                <a:gridCol w="317575"/>
                <a:gridCol w="1012600"/>
                <a:gridCol w="1012600"/>
                <a:gridCol w="317575"/>
                <a:gridCol w="883725"/>
              </a:tblGrid>
              <a:tr h="440825">
                <a:tc>
                  <a:txBody>
                    <a:bodyPr/>
                    <a:lstStyle/>
                    <a:p>
                      <a:pPr indent="0" lvl="0" marL="0" marR="0" rtl="0" algn="l">
                        <a:spcBef>
                          <a:spcPts val="0"/>
                        </a:spcBef>
                        <a:spcAft>
                          <a:spcPts val="0"/>
                        </a:spcAft>
                        <a:buNone/>
                      </a:pPr>
                      <a:r>
                        <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rPr lang="en-GB" sz="1600" u="none" cap="none" strike="noStrike">
                          <a:solidFill>
                            <a:schemeClr val="lt1"/>
                          </a:solidFill>
                        </a:rPr>
                        <a:t>regr coef</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rPr lang="en-GB" sz="1600" u="none" cap="none" strike="noStrike">
                          <a:solidFill>
                            <a:schemeClr val="lt1"/>
                          </a:solidFill>
                        </a:rPr>
                        <a:t>p-val</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rPr lang="en-GB" sz="1600" u="none" cap="none" strike="noStrike">
                          <a:solidFill>
                            <a:schemeClr val="lt1"/>
                          </a:solidFill>
                        </a:rPr>
                        <a:t>adj Rsq</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rPr b="0" i="0" lang="en-GB" sz="1600" u="none" cap="none" strike="noStrike">
                          <a:solidFill>
                            <a:schemeClr val="lt1"/>
                          </a:solidFill>
                          <a:latin typeface="Calibri"/>
                          <a:ea typeface="Calibri"/>
                          <a:cs typeface="Calibri"/>
                          <a:sym typeface="Calibri"/>
                        </a:rPr>
                        <a:t>+10%</a:t>
                      </a:r>
                      <a:endParaRPr/>
                    </a:p>
                  </a:txBody>
                  <a:tcPr marT="9525" marB="0" marR="9525" marL="9525" anchor="b">
                    <a:solidFill>
                      <a:srgbClr val="012C5C"/>
                    </a:solidFill>
                  </a:tcPr>
                </a:tc>
                <a:tc>
                  <a:txBody>
                    <a:bodyPr/>
                    <a:lstStyle/>
                    <a:p>
                      <a:pPr indent="0" lvl="0" marL="0" marR="0" rtl="0" algn="ctr">
                        <a:spcBef>
                          <a:spcPts val="0"/>
                        </a:spcBef>
                        <a:spcAft>
                          <a:spcPts val="0"/>
                        </a:spcAft>
                        <a:buNone/>
                      </a:pPr>
                      <a:r>
                        <a:rPr b="0" i="0" lang="en-GB" sz="1600" u="none" cap="none" strike="noStrike">
                          <a:solidFill>
                            <a:schemeClr val="lt1"/>
                          </a:solidFill>
                          <a:latin typeface="Calibri"/>
                          <a:ea typeface="Calibri"/>
                          <a:cs typeface="Calibri"/>
                          <a:sym typeface="Calibri"/>
                        </a:rPr>
                        <a:t>+25%</a:t>
                      </a:r>
                      <a:endParaRPr/>
                    </a:p>
                  </a:txBody>
                  <a:tcPr marT="9525" marB="0" marR="9525" marL="9525" anchor="b">
                    <a:solidFill>
                      <a:srgbClr val="012C5C"/>
                    </a:solidFill>
                  </a:tcPr>
                </a:tc>
                <a:tc>
                  <a:txBody>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rPr lang="en-GB" sz="1600" u="none" cap="none" strike="noStrike">
                          <a:solidFill>
                            <a:schemeClr val="lt1"/>
                          </a:solidFill>
                        </a:rPr>
                        <a:t>mean</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r>
              <a:tr h="440825">
                <a:tc>
                  <a:txBody>
                    <a:bodyPr/>
                    <a:lstStyle/>
                    <a:p>
                      <a:pPr indent="0" lvl="0" marL="0" marR="0" rtl="0" algn="l">
                        <a:spcBef>
                          <a:spcPts val="0"/>
                        </a:spcBef>
                        <a:spcAft>
                          <a:spcPts val="0"/>
                        </a:spcAft>
                        <a:buNone/>
                      </a:pPr>
                      <a:r>
                        <a:rPr lang="en-GB" sz="1600" u="none" cap="none" strike="noStrike"/>
                        <a:t>CONC</a:t>
                      </a:r>
                      <a:endParaRPr b="0" i="0" sz="1600" u="none" cap="none" strike="noStrike">
                        <a:solidFill>
                          <a:srgbClr val="000000"/>
                        </a:solidFill>
                        <a:latin typeface="Calibri"/>
                        <a:ea typeface="Calibri"/>
                        <a:cs typeface="Calibri"/>
                        <a:sym typeface="Calibri"/>
                      </a:endParaRPr>
                    </a:p>
                  </a:txBody>
                  <a:tcPr marT="9525" marB="0" marR="9525" marL="9525" anchor="ctr">
                    <a:solidFill>
                      <a:srgbClr val="FCE4D6"/>
                    </a:solidFill>
                  </a:tcPr>
                </a:tc>
                <a:tc>
                  <a:txBody>
                    <a:bodyPr/>
                    <a:lstStyle/>
                    <a:p>
                      <a:pPr indent="0" lvl="0" marL="0" marR="0" rtl="0" algn="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202.5</a:t>
                      </a:r>
                      <a:endParaRPr/>
                    </a:p>
                  </a:txBody>
                  <a:tcPr marT="9525" marB="0" marR="9525" marL="9525" anchor="ctr"/>
                </a:tc>
                <a:tc>
                  <a:txBody>
                    <a:bodyPr/>
                    <a:lstStyle/>
                    <a:p>
                      <a:pPr indent="0" lvl="0" marL="0" marR="0" rtl="0" algn="ct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ns</a:t>
                      </a:r>
                      <a:endParaRPr/>
                    </a:p>
                  </a:txBody>
                  <a:tcPr marT="9525" marB="0" marR="9525" marL="9525" anchor="ctr"/>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0.00007</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n/a</a:t>
                      </a:r>
                      <a:endParaRPr/>
                    </a:p>
                  </a:txBody>
                  <a:tcPr marT="9525" marB="0" marR="9525" marL="9525" anchor="ctr"/>
                </a:tc>
                <a:tc>
                  <a:txBody>
                    <a:bodyPr/>
                    <a:lstStyle/>
                    <a:p>
                      <a:pPr indent="0" lvl="0" marL="0" marR="0" rtl="0" algn="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n/a</a:t>
                      </a:r>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683.5</a:t>
                      </a:r>
                      <a:endParaRPr b="0" i="0" sz="1600" u="none" cap="none" strike="noStrike">
                        <a:solidFill>
                          <a:srgbClr val="000000"/>
                        </a:solidFill>
                        <a:latin typeface="Calibri"/>
                        <a:ea typeface="Calibri"/>
                        <a:cs typeface="Calibri"/>
                        <a:sym typeface="Calibri"/>
                      </a:endParaRPr>
                    </a:p>
                  </a:txBody>
                  <a:tcPr marT="9525" marB="0" marR="9525" marL="9525" anchor="ctr"/>
                </a:tc>
              </a:tr>
              <a:tr h="292075">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ctr">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r>
              <a:tr h="440825">
                <a:tc>
                  <a:txBody>
                    <a:bodyPr/>
                    <a:lstStyle/>
                    <a:p>
                      <a:pPr indent="0" lvl="0" marL="0" marR="0" rtl="0" algn="l">
                        <a:spcBef>
                          <a:spcPts val="0"/>
                        </a:spcBef>
                        <a:spcAft>
                          <a:spcPts val="0"/>
                        </a:spcAft>
                        <a:buNone/>
                      </a:pPr>
                      <a:r>
                        <a:rPr lang="en-GB" sz="1600" u="none" cap="none" strike="noStrike"/>
                        <a:t>MOT</a:t>
                      </a:r>
                      <a:endParaRPr b="0" i="0" sz="1600" u="none" cap="none" strike="noStrike">
                        <a:solidFill>
                          <a:srgbClr val="000000"/>
                        </a:solidFill>
                        <a:latin typeface="Calibri"/>
                        <a:ea typeface="Calibri"/>
                        <a:cs typeface="Calibri"/>
                        <a:sym typeface="Calibri"/>
                      </a:endParaRPr>
                    </a:p>
                  </a:txBody>
                  <a:tcPr marT="9525" marB="0" marR="9525" marL="9525" anchor="ctr">
                    <a:solidFill>
                      <a:srgbClr val="FFF2CC"/>
                    </a:solidFill>
                  </a:tcPr>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-10.33</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ct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ns</a:t>
                      </a:r>
                      <a:endParaRPr/>
                    </a:p>
                  </a:txBody>
                  <a:tcPr marT="9525" marB="0" marR="9525" marL="9525" anchor="ctr"/>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0.00033</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n/a</a:t>
                      </a:r>
                      <a:endParaRPr/>
                    </a:p>
                  </a:txBody>
                  <a:tcPr marT="9525" marB="0" marR="9525" marL="9525" anchor="ctr"/>
                </a:tc>
                <a:tc>
                  <a:txBody>
                    <a:bodyPr/>
                    <a:lstStyle/>
                    <a:p>
                      <a:pPr indent="0" lvl="0" marL="0" marR="0" rtl="0" algn="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n/a</a:t>
                      </a:r>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69.34</a:t>
                      </a:r>
                      <a:endParaRPr b="0" i="0" sz="1600" u="none" cap="none" strike="noStrike">
                        <a:solidFill>
                          <a:srgbClr val="000000"/>
                        </a:solidFill>
                        <a:latin typeface="Calibri"/>
                        <a:ea typeface="Calibri"/>
                        <a:cs typeface="Calibri"/>
                        <a:sym typeface="Calibri"/>
                      </a:endParaRPr>
                    </a:p>
                  </a:txBody>
                  <a:tcPr marT="9525" marB="0" marR="9525" marL="9525" anchor="ctr"/>
                </a:tc>
              </a:tr>
              <a:tr h="241575">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ctr">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r>
              <a:tr h="440825">
                <a:tc>
                  <a:txBody>
                    <a:bodyPr/>
                    <a:lstStyle/>
                    <a:p>
                      <a:pPr indent="0" lvl="0" marL="0" marR="0" rtl="0" algn="l">
                        <a:spcBef>
                          <a:spcPts val="0"/>
                        </a:spcBef>
                        <a:spcAft>
                          <a:spcPts val="0"/>
                        </a:spcAft>
                        <a:buNone/>
                      </a:pPr>
                      <a:r>
                        <a:rPr lang="en-GB" sz="1600" u="none" cap="none" strike="noStrike"/>
                        <a:t>TNLS</a:t>
                      </a:r>
                      <a:endParaRPr b="0" i="0" sz="1600" u="none" cap="none" strike="noStrike">
                        <a:solidFill>
                          <a:srgbClr val="000000"/>
                        </a:solidFill>
                        <a:latin typeface="Calibri"/>
                        <a:ea typeface="Calibri"/>
                        <a:cs typeface="Calibri"/>
                        <a:sym typeface="Calibri"/>
                      </a:endParaRPr>
                    </a:p>
                  </a:txBody>
                  <a:tcPr marT="9525" marB="0" marR="9525" marL="9525" anchor="ctr">
                    <a:solidFill>
                      <a:srgbClr val="DDEBF7"/>
                    </a:solidFill>
                  </a:tcPr>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-38.85</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ctr">
                        <a:spcBef>
                          <a:spcPts val="0"/>
                        </a:spcBef>
                        <a:spcAft>
                          <a:spcPts val="0"/>
                        </a:spcAft>
                        <a:buNone/>
                      </a:pPr>
                      <a:r>
                        <a:rPr lang="en-GB" sz="1600" u="none" cap="none" strike="noStrike">
                          <a:solidFill>
                            <a:srgbClr val="012C5C"/>
                          </a:solidFill>
                          <a:latin typeface="Trebuchet MS"/>
                          <a:ea typeface="Trebuchet MS"/>
                          <a:cs typeface="Trebuchet MS"/>
                          <a:sym typeface="Trebuchet MS"/>
                        </a:rPr>
                        <a:t>***</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0.0057</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-3.89</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-9.71</a:t>
                      </a:r>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71.13</a:t>
                      </a:r>
                      <a:endParaRPr b="0" i="0" sz="1600" u="none" cap="none" strike="noStrike">
                        <a:solidFill>
                          <a:srgbClr val="000000"/>
                        </a:solidFill>
                        <a:latin typeface="Calibri"/>
                        <a:ea typeface="Calibri"/>
                        <a:cs typeface="Calibri"/>
                        <a:sym typeface="Calibri"/>
                      </a:endParaRPr>
                    </a:p>
                  </a:txBody>
                  <a:tcPr marT="9525" marB="0" marR="9525" marL="9525" anchor="ctr"/>
                </a:tc>
              </a:tr>
              <a:tr h="257050">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ctr">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r>
              <a:tr h="440825">
                <a:tc>
                  <a:txBody>
                    <a:bodyPr/>
                    <a:lstStyle/>
                    <a:p>
                      <a:pPr indent="0" lvl="0" marL="0" marR="0" rtl="0" algn="l">
                        <a:spcBef>
                          <a:spcPts val="0"/>
                        </a:spcBef>
                        <a:spcAft>
                          <a:spcPts val="0"/>
                        </a:spcAft>
                        <a:buNone/>
                      </a:pPr>
                      <a:r>
                        <a:rPr lang="en-GB" sz="1600" u="none" cap="none" strike="noStrike"/>
                        <a:t>TSO</a:t>
                      </a:r>
                      <a:endParaRPr b="0" i="0" sz="1600" u="none" cap="none" strike="noStrike">
                        <a:solidFill>
                          <a:srgbClr val="000000"/>
                        </a:solidFill>
                        <a:latin typeface="Calibri"/>
                        <a:ea typeface="Calibri"/>
                        <a:cs typeface="Calibri"/>
                        <a:sym typeface="Calibri"/>
                      </a:endParaRPr>
                    </a:p>
                  </a:txBody>
                  <a:tcPr marT="9525" marB="0" marR="9525" marL="9525" anchor="ctr">
                    <a:solidFill>
                      <a:srgbClr val="E2EFDA"/>
                    </a:solidFill>
                  </a:tcPr>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-636.2</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ctr">
                        <a:spcBef>
                          <a:spcPts val="0"/>
                        </a:spcBef>
                        <a:spcAft>
                          <a:spcPts val="0"/>
                        </a:spcAft>
                        <a:buNone/>
                      </a:pPr>
                      <a:r>
                        <a:rPr lang="en-GB" sz="1600" u="none" cap="none" strike="noStrike">
                          <a:solidFill>
                            <a:srgbClr val="012C5C"/>
                          </a:solidFill>
                          <a:latin typeface="Trebuchet MS"/>
                          <a:ea typeface="Trebuchet MS"/>
                          <a:cs typeface="Trebuchet MS"/>
                          <a:sym typeface="Trebuchet MS"/>
                        </a:rPr>
                        <a:t>*</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0.0011</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-63.62</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-159.05</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917.3</a:t>
                      </a:r>
                      <a:endParaRPr b="0" i="0" sz="1600" u="none" cap="none" strike="noStrike">
                        <a:solidFill>
                          <a:srgbClr val="000000"/>
                        </a:solidFill>
                        <a:latin typeface="Calibri"/>
                        <a:ea typeface="Calibri"/>
                        <a:cs typeface="Calibri"/>
                        <a:sym typeface="Calibri"/>
                      </a:endParaRPr>
                    </a:p>
                  </a:txBody>
                  <a:tcPr marT="9525" marB="0" marR="9525" marL="9525" anchor="ctr"/>
                </a:tc>
              </a:tr>
              <a:tr h="241575">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ctr">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r>
              <a:tr h="440825">
                <a:tc>
                  <a:txBody>
                    <a:bodyPr/>
                    <a:lstStyle/>
                    <a:p>
                      <a:pPr indent="0" lvl="0" marL="0" marR="0" rtl="0" algn="l">
                        <a:spcBef>
                          <a:spcPts val="0"/>
                        </a:spcBef>
                        <a:spcAft>
                          <a:spcPts val="0"/>
                        </a:spcAft>
                        <a:buNone/>
                      </a:pPr>
                      <a:r>
                        <a:rPr lang="en-GB" sz="1600" u="none" cap="none" strike="noStrike"/>
                        <a:t>VOL</a:t>
                      </a:r>
                      <a:endParaRPr b="0" i="0" sz="1600" u="none" cap="none" strike="noStrike">
                        <a:solidFill>
                          <a:srgbClr val="000000"/>
                        </a:solidFill>
                        <a:latin typeface="Calibri"/>
                        <a:ea typeface="Calibri"/>
                        <a:cs typeface="Calibri"/>
                        <a:sym typeface="Calibri"/>
                      </a:endParaRPr>
                    </a:p>
                  </a:txBody>
                  <a:tcPr marT="9525" marB="0" marR="9525" marL="9525" anchor="ctr">
                    <a:solidFill>
                      <a:srgbClr val="F2F2F2"/>
                    </a:solidFill>
                  </a:tcPr>
                </a:tc>
                <a:tc>
                  <a:txBody>
                    <a:bodyPr/>
                    <a:lstStyle/>
                    <a:p>
                      <a:pPr indent="0" lvl="0" marL="0" marR="0" rtl="0" algn="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-2.329</a:t>
                      </a:r>
                      <a:endParaRPr/>
                    </a:p>
                  </a:txBody>
                  <a:tcPr marT="9525" marB="0" marR="9525" marL="9525" anchor="ctr"/>
                </a:tc>
                <a:tc>
                  <a:txBody>
                    <a:bodyPr/>
                    <a:lstStyle/>
                    <a:p>
                      <a:pPr indent="0" lvl="0" marL="0" marR="0" rtl="0" algn="ctr">
                        <a:spcBef>
                          <a:spcPts val="0"/>
                        </a:spcBef>
                        <a:spcAft>
                          <a:spcPts val="0"/>
                        </a:spcAft>
                        <a:buNone/>
                      </a:pPr>
                      <a:r>
                        <a:rPr lang="en-GB" sz="1600" u="none" cap="none" strike="noStrike">
                          <a:solidFill>
                            <a:srgbClr val="012C5C"/>
                          </a:solidFill>
                          <a:latin typeface="Trebuchet MS"/>
                          <a:ea typeface="Trebuchet MS"/>
                          <a:cs typeface="Trebuchet MS"/>
                          <a:sym typeface="Trebuchet MS"/>
                        </a:rPr>
                        <a:t>***</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0.0078</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ctr"/>
                </a:tc>
                <a:tc>
                  <a:txBody>
                    <a:bodyPr/>
                    <a:lstStyle/>
                    <a:p>
                      <a:pPr indent="0" lvl="0" marL="0" marR="0" rtl="0" algn="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-0.23</a:t>
                      </a:r>
                      <a:endParaRPr/>
                    </a:p>
                  </a:txBody>
                  <a:tcPr marT="9525" marB="0" marR="9525" marL="9525" anchor="ctr"/>
                </a:tc>
                <a:tc>
                  <a:txBody>
                    <a:bodyPr/>
                    <a:lstStyle/>
                    <a:p>
                      <a:pPr indent="0" lvl="0" marL="0" marR="0" rtl="0" algn="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-0.58</a:t>
                      </a:r>
                      <a:endParaRPr/>
                    </a:p>
                  </a:txBody>
                  <a:tcPr marT="9525" marB="0" marR="9525" marL="9525" anchor="ctr"/>
                </a:tc>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spcBef>
                          <a:spcPts val="0"/>
                        </a:spcBef>
                        <a:spcAft>
                          <a:spcPts val="0"/>
                        </a:spcAft>
                        <a:buNone/>
                      </a:pPr>
                      <a:r>
                        <a:rPr lang="en-GB" sz="1600" u="none" cap="none" strike="noStrike"/>
                        <a:t>1.613</a:t>
                      </a:r>
                      <a:endParaRPr b="0" i="0" sz="1600" u="none" cap="none" strike="noStrike">
                        <a:solidFill>
                          <a:srgbClr val="000000"/>
                        </a:solidFill>
                        <a:latin typeface="Calibri"/>
                        <a:ea typeface="Calibri"/>
                        <a:cs typeface="Calibri"/>
                        <a:sym typeface="Calibri"/>
                      </a:endParaRPr>
                    </a:p>
                  </a:txBody>
                  <a:tcPr marT="9525" marB="0" marR="9525" marL="9525"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7"/>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Traits – general effects 3 - temporal</a:t>
            </a:r>
            <a:endParaRPr/>
          </a:p>
        </p:txBody>
      </p:sp>
      <p:sp>
        <p:nvSpPr>
          <p:cNvPr id="383" name="Google Shape;383;p17"/>
          <p:cNvSpPr/>
          <p:nvPr/>
        </p:nvSpPr>
        <p:spPr>
          <a:xfrm>
            <a:off x="191061" y="1042077"/>
            <a:ext cx="6864828" cy="25609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aphicFrame>
        <p:nvGraphicFramePr>
          <p:cNvPr id="384" name="Google Shape;384;p17"/>
          <p:cNvGraphicFramePr/>
          <p:nvPr/>
        </p:nvGraphicFramePr>
        <p:xfrm>
          <a:off x="286594" y="1160055"/>
          <a:ext cx="3000000" cy="3000000"/>
        </p:xfrm>
        <a:graphic>
          <a:graphicData uri="http://schemas.openxmlformats.org/drawingml/2006/table">
            <a:tbl>
              <a:tblPr>
                <a:noFill/>
                <a:tableStyleId>{AB3D84FE-69B5-46D7-B03E-432078BC868E}</a:tableStyleId>
              </a:tblPr>
              <a:tblGrid>
                <a:gridCol w="1251925"/>
                <a:gridCol w="1012600"/>
                <a:gridCol w="1012600"/>
                <a:gridCol w="1012600"/>
                <a:gridCol w="317575"/>
                <a:gridCol w="1012600"/>
                <a:gridCol w="1012600"/>
              </a:tblGrid>
              <a:tr h="440825">
                <a:tc>
                  <a:txBody>
                    <a:bodyPr/>
                    <a:lstStyle/>
                    <a:p>
                      <a:pPr indent="0" lvl="0" marL="0" marR="0" rtl="0" algn="l">
                        <a:spcBef>
                          <a:spcPts val="0"/>
                        </a:spcBef>
                        <a:spcAft>
                          <a:spcPts val="0"/>
                        </a:spcAft>
                        <a:buNone/>
                      </a:pPr>
                      <a:r>
                        <a:rPr b="0" i="0" lang="en-GB" sz="1600" u="none" cap="none" strike="noStrike">
                          <a:solidFill>
                            <a:schemeClr val="lt1"/>
                          </a:solidFill>
                          <a:latin typeface="Calibri"/>
                          <a:ea typeface="Calibri"/>
                          <a:cs typeface="Calibri"/>
                          <a:sym typeface="Calibri"/>
                        </a:rPr>
                        <a:t>TNLS</a:t>
                      </a:r>
                      <a:endParaRPr/>
                    </a:p>
                  </a:txBody>
                  <a:tcPr marT="9525" marB="0" marR="9525" marL="9525" anchor="b">
                    <a:solidFill>
                      <a:srgbClr val="012C5C"/>
                    </a:solidFill>
                  </a:tcPr>
                </a:tc>
                <a:tc>
                  <a:txBody>
                    <a:bodyPr/>
                    <a:lstStyle/>
                    <a:p>
                      <a:pPr indent="0" lvl="0" marL="0" marR="0" rtl="0" algn="ctr">
                        <a:spcBef>
                          <a:spcPts val="0"/>
                        </a:spcBef>
                        <a:spcAft>
                          <a:spcPts val="0"/>
                        </a:spcAft>
                        <a:buNone/>
                      </a:pPr>
                      <a:r>
                        <a:rPr lang="en-GB" sz="1600" u="none" cap="none" strike="noStrike">
                          <a:solidFill>
                            <a:schemeClr val="lt1"/>
                          </a:solidFill>
                        </a:rPr>
                        <a:t>regr coef</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rPr lang="en-GB" sz="1600" u="none" cap="none" strike="noStrike">
                          <a:solidFill>
                            <a:schemeClr val="lt1"/>
                          </a:solidFill>
                        </a:rPr>
                        <a:t>p-val</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rPr lang="en-GB" sz="1600" u="none" cap="none" strike="noStrike">
                          <a:solidFill>
                            <a:schemeClr val="lt1"/>
                          </a:solidFill>
                        </a:rPr>
                        <a:t>adj Rsq</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rPr lang="en-GB" sz="1600" u="none" cap="none" strike="noStrike">
                          <a:solidFill>
                            <a:schemeClr val="lt1"/>
                          </a:solidFill>
                        </a:rPr>
                        <a:t>yearly</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c>
                  <a:txBody>
                    <a:bodyPr/>
                    <a:lstStyle/>
                    <a:p>
                      <a:pPr indent="0" lvl="0" marL="0" marR="0" rtl="0" algn="ctr">
                        <a:spcBef>
                          <a:spcPts val="0"/>
                        </a:spcBef>
                        <a:spcAft>
                          <a:spcPts val="0"/>
                        </a:spcAft>
                        <a:buNone/>
                      </a:pPr>
                      <a:r>
                        <a:rPr lang="en-GB" sz="1600" u="none" cap="none" strike="noStrike">
                          <a:solidFill>
                            <a:schemeClr val="lt1"/>
                          </a:solidFill>
                        </a:rPr>
                        <a:t>5-years</a:t>
                      </a:r>
                      <a:endParaRPr b="0" i="0" sz="1600" u="none" cap="none" strike="noStrike">
                        <a:solidFill>
                          <a:schemeClr val="lt1"/>
                        </a:solidFill>
                        <a:latin typeface="Calibri"/>
                        <a:ea typeface="Calibri"/>
                        <a:cs typeface="Calibri"/>
                        <a:sym typeface="Calibri"/>
                      </a:endParaRPr>
                    </a:p>
                  </a:txBody>
                  <a:tcPr marT="9525" marB="0" marR="9525" marL="9525" anchor="b">
                    <a:solidFill>
                      <a:srgbClr val="012C5C"/>
                    </a:solidFill>
                  </a:tcPr>
                </a:tc>
              </a:tr>
              <a:tr h="440825">
                <a:tc>
                  <a:txBody>
                    <a:bodyPr/>
                    <a:lstStyle/>
                    <a:p>
                      <a:pPr indent="0" lvl="0" marL="0" marR="0" rtl="0" algn="l">
                        <a:spcBef>
                          <a:spcPts val="0"/>
                        </a:spcBef>
                        <a:spcAft>
                          <a:spcPts val="0"/>
                        </a:spcAft>
                        <a:buNone/>
                      </a:pPr>
                      <a:r>
                        <a:rPr lang="en-GB" sz="1600" u="none" cap="none" strike="noStrike"/>
                        <a:t>ALL</a:t>
                      </a:r>
                      <a:endParaRPr b="0" i="0" sz="16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-0.0019</a:t>
                      </a:r>
                      <a:endParaRPr/>
                    </a:p>
                  </a:txBody>
                  <a:tcPr marT="9525" marB="0" marR="9525" marL="9525" anchor="b"/>
                </a:tc>
                <a:tc>
                  <a:txBody>
                    <a:bodyPr/>
                    <a:lstStyle/>
                    <a:p>
                      <a:pPr indent="0" lvl="0" marL="0" marR="0" rtl="0" algn="ct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a:t>
                      </a:r>
                      <a:endParaRPr/>
                    </a:p>
                  </a:txBody>
                  <a:tcPr marT="9525" marB="0" marR="9525" marL="9525" anchor="b"/>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0.0754</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-0.68</a:t>
                      </a:r>
                      <a:endParaRPr/>
                    </a:p>
                  </a:txBody>
                  <a:tcPr marT="9525" marB="0" marR="9525" marL="9525" anchor="b"/>
                </a:tc>
                <a:tc>
                  <a:txBody>
                    <a:bodyPr/>
                    <a:lstStyle/>
                    <a:p>
                      <a:pPr indent="0" lvl="0" marL="0" marR="0" rtl="0" algn="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-3.41</a:t>
                      </a:r>
                      <a:endParaRPr/>
                    </a:p>
                  </a:txBody>
                  <a:tcPr marT="9525" marB="0" marR="9525" marL="9525" anchor="b"/>
                </a:tc>
              </a:tr>
              <a:tr h="292075">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ctr">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r>
              <a:tr h="440825">
                <a:tc>
                  <a:txBody>
                    <a:bodyPr/>
                    <a:lstStyle/>
                    <a:p>
                      <a:pPr indent="0" lvl="0" marL="0" marR="0" rtl="0" algn="l">
                        <a:spcBef>
                          <a:spcPts val="0"/>
                        </a:spcBef>
                        <a:spcAft>
                          <a:spcPts val="0"/>
                        </a:spcAft>
                        <a:buNone/>
                      </a:pPr>
                      <a:r>
                        <a:rPr lang="en-GB" sz="1600" u="none" cap="none" strike="noStrike"/>
                        <a:t>LAB</a:t>
                      </a:r>
                      <a:endParaRPr b="0" i="0" sz="16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-0.0018</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ct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a:t>
                      </a:r>
                      <a:endParaRPr/>
                    </a:p>
                  </a:txBody>
                  <a:tcPr marT="9525" marB="0" marR="9525" marL="9525" anchor="b"/>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0.0306</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-0.65</a:t>
                      </a:r>
                      <a:endParaRPr/>
                    </a:p>
                  </a:txBody>
                  <a:tcPr marT="9525" marB="0" marR="9525" marL="9525" anchor="b"/>
                </a:tc>
                <a:tc>
                  <a:txBody>
                    <a:bodyPr/>
                    <a:lstStyle/>
                    <a:p>
                      <a:pPr indent="0" lvl="0" marL="0" marR="0" rtl="0" algn="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-3.25</a:t>
                      </a:r>
                      <a:endParaRPr/>
                    </a:p>
                  </a:txBody>
                  <a:tcPr marT="9525" marB="0" marR="9525" marL="9525" anchor="b"/>
                </a:tc>
              </a:tr>
              <a:tr h="241575">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ctr">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r>
              <a:tr h="440825">
                <a:tc>
                  <a:txBody>
                    <a:bodyPr/>
                    <a:lstStyle/>
                    <a:p>
                      <a:pPr indent="0" lvl="0" marL="0" marR="0" rtl="0" algn="l">
                        <a:spcBef>
                          <a:spcPts val="0"/>
                        </a:spcBef>
                        <a:spcAft>
                          <a:spcPts val="0"/>
                        </a:spcAft>
                        <a:buNone/>
                      </a:pPr>
                      <a:r>
                        <a:rPr lang="en-GB" sz="1600" u="none" cap="none" strike="noStrike"/>
                        <a:t>GR</a:t>
                      </a:r>
                      <a:endParaRPr b="0" i="0" sz="16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-0.0023</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ctr">
                        <a:spcBef>
                          <a:spcPts val="0"/>
                        </a:spcBef>
                        <a:spcAft>
                          <a:spcPts val="0"/>
                        </a:spcAft>
                        <a:buNone/>
                      </a:pPr>
                      <a:r>
                        <a:rPr lang="en-GB" sz="1600" u="none" cap="none" strike="noStrike">
                          <a:solidFill>
                            <a:srgbClr val="012C5C"/>
                          </a:solidFill>
                          <a:latin typeface="Trebuchet MS"/>
                          <a:ea typeface="Trebuchet MS"/>
                          <a:cs typeface="Trebuchet MS"/>
                          <a:sym typeface="Trebuchet MS"/>
                        </a:rPr>
                        <a:t>***</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0.1140</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l">
                        <a:spcBef>
                          <a:spcPts val="0"/>
                        </a:spcBef>
                        <a:spcAft>
                          <a:spcPts val="0"/>
                        </a:spcAft>
                        <a:buNone/>
                      </a:pPr>
                      <a:r>
                        <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r">
                        <a:spcBef>
                          <a:spcPts val="0"/>
                        </a:spcBef>
                        <a:spcAft>
                          <a:spcPts val="0"/>
                        </a:spcAft>
                        <a:buNone/>
                      </a:pPr>
                      <a:r>
                        <a:rPr lang="en-GB" sz="1600" u="none" cap="none" strike="noStrike">
                          <a:solidFill>
                            <a:srgbClr val="012C5C"/>
                          </a:solidFill>
                          <a:latin typeface="Trebuchet MS"/>
                          <a:ea typeface="Trebuchet MS"/>
                          <a:cs typeface="Trebuchet MS"/>
                          <a:sym typeface="Trebuchet MS"/>
                        </a:rPr>
                        <a:t>-0.84</a:t>
                      </a:r>
                      <a:endParaRPr b="0" i="0" sz="1600" u="none" cap="none" strike="noStrike">
                        <a:solidFill>
                          <a:srgbClr val="012C5C"/>
                        </a:solidFill>
                        <a:latin typeface="Trebuchet MS"/>
                        <a:ea typeface="Trebuchet MS"/>
                        <a:cs typeface="Trebuchet MS"/>
                        <a:sym typeface="Trebuchet MS"/>
                      </a:endParaRPr>
                    </a:p>
                  </a:txBody>
                  <a:tcPr marT="9525" marB="0" marR="9525" marL="9525" anchor="b"/>
                </a:tc>
                <a:tc>
                  <a:txBody>
                    <a:bodyPr/>
                    <a:lstStyle/>
                    <a:p>
                      <a:pPr indent="0" lvl="0" marL="0" marR="0" rtl="0" algn="r">
                        <a:spcBef>
                          <a:spcPts val="0"/>
                        </a:spcBef>
                        <a:spcAft>
                          <a:spcPts val="0"/>
                        </a:spcAft>
                        <a:buNone/>
                      </a:pPr>
                      <a:r>
                        <a:rPr b="0" i="0" lang="en-GB" sz="1600" u="none" cap="none" strike="noStrike">
                          <a:solidFill>
                            <a:srgbClr val="012C5C"/>
                          </a:solidFill>
                          <a:latin typeface="Trebuchet MS"/>
                          <a:ea typeface="Trebuchet MS"/>
                          <a:cs typeface="Trebuchet MS"/>
                          <a:sym typeface="Trebuchet MS"/>
                        </a:rPr>
                        <a:t>-4.18</a:t>
                      </a:r>
                      <a:endParaRPr/>
                    </a:p>
                  </a:txBody>
                  <a:tcPr marT="9525" marB="0" marR="9525" marL="9525" anchor="b"/>
                </a:tc>
              </a:tr>
            </a:tbl>
          </a:graphicData>
        </a:graphic>
      </p:graphicFrame>
      <p:sp>
        <p:nvSpPr>
          <p:cNvPr id="385" name="Google Shape;385;p17"/>
          <p:cNvSpPr txBox="1"/>
          <p:nvPr>
            <p:ph idx="1" type="body"/>
          </p:nvPr>
        </p:nvSpPr>
        <p:spPr>
          <a:xfrm>
            <a:off x="191061" y="3720982"/>
            <a:ext cx="6032314" cy="38092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1400"/>
              <a:buNone/>
            </a:pPr>
            <a:r>
              <a:rPr lang="en-GB" sz="1400"/>
              <a:t>NB: 2010-19 inclusive, adjusted for age(m) and F (and breed in ALL). </a:t>
            </a:r>
            <a:endParaRPr/>
          </a:p>
          <a:p>
            <a:pPr indent="0" lvl="0" marL="0" rtl="0" algn="l">
              <a:lnSpc>
                <a:spcPct val="90000"/>
              </a:lnSpc>
              <a:spcBef>
                <a:spcPts val="2000"/>
              </a:spcBef>
              <a:spcAft>
                <a:spcPts val="0"/>
              </a:spcAft>
              <a:buClr>
                <a:schemeClr val="dk2"/>
              </a:buClr>
              <a:buSzPts val="1800"/>
              <a:buNone/>
            </a:pPr>
            <a:r>
              <a:t/>
            </a:r>
            <a:endParaRPr sz="1800"/>
          </a:p>
        </p:txBody>
      </p:sp>
      <p:graphicFrame>
        <p:nvGraphicFramePr>
          <p:cNvPr id="386" name="Google Shape;386;p17"/>
          <p:cNvGraphicFramePr/>
          <p:nvPr/>
        </p:nvGraphicFramePr>
        <p:xfrm>
          <a:off x="7448471" y="1770080"/>
          <a:ext cx="4456935" cy="2428875"/>
        </p:xfrm>
        <a:graphic>
          <a:graphicData uri="http://schemas.openxmlformats.org/drawingml/2006/chart">
            <c:chart r:id="rId3"/>
          </a:graphicData>
        </a:graphic>
      </p:graphicFrame>
      <p:graphicFrame>
        <p:nvGraphicFramePr>
          <p:cNvPr id="387" name="Google Shape;387;p17"/>
          <p:cNvGraphicFramePr/>
          <p:nvPr/>
        </p:nvGraphicFramePr>
        <p:xfrm>
          <a:off x="2932882" y="4153766"/>
          <a:ext cx="4633913" cy="2428875"/>
        </p:xfrm>
        <a:graphic>
          <a:graphicData uri="http://schemas.openxmlformats.org/drawingml/2006/chart">
            <c:chart r:id="rId4"/>
          </a:graphicData>
        </a:graphic>
      </p:graphicFrame>
      <p:graphicFrame>
        <p:nvGraphicFramePr>
          <p:cNvPr id="388" name="Google Shape;388;p17"/>
          <p:cNvGraphicFramePr/>
          <p:nvPr/>
        </p:nvGraphicFramePr>
        <p:xfrm>
          <a:off x="4743530" y="838666"/>
          <a:ext cx="7007195" cy="5889680"/>
        </p:xfrm>
        <a:graphic>
          <a:graphicData uri="http://schemas.openxmlformats.org/drawingml/2006/chart">
            <c:chart r:id="rId5"/>
          </a:graphicData>
        </a:graphic>
      </p:graphicFrame>
      <p:sp>
        <p:nvSpPr>
          <p:cNvPr id="389" name="Google Shape;389;p17"/>
          <p:cNvSpPr/>
          <p:nvPr/>
        </p:nvSpPr>
        <p:spPr>
          <a:xfrm>
            <a:off x="5609230" y="4835940"/>
            <a:ext cx="1727332" cy="477671"/>
          </a:xfrm>
          <a:prstGeom prst="ellipse">
            <a:avLst/>
          </a:prstGeom>
          <a:noFill/>
          <a:ln cap="flat" cmpd="sng" w="25400">
            <a:solidFill>
              <a:srgbClr val="002B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2000"/>
                                        <p:tgtEl>
                                          <p:spTgt spid="389"/>
                                        </p:tgtEl>
                                      </p:cBhvr>
                                    </p:animEffect>
                                  </p:childTnLst>
                                </p:cTn>
                              </p:par>
                            </p:childTnLst>
                          </p:cTn>
                        </p:par>
                        <p:par>
                          <p:cTn fill="hold">
                            <p:stCondLst>
                              <p:cond delay="2500"/>
                            </p:stCondLst>
                            <p:childTnLst>
                              <p:par>
                                <p:cTn fill="hold" nodeType="afterEffect" presetClass="exit" presetID="10" presetSubtype="0">
                                  <p:stCondLst>
                                    <p:cond delay="250"/>
                                  </p:stCondLst>
                                  <p:childTnLst>
                                    <p:animEffect filter="fade" transition="out">
                                      <p:cBhvr>
                                        <p:cTn dur="500"/>
                                        <p:tgtEl>
                                          <p:spTgt spid="389"/>
                                        </p:tgtEl>
                                      </p:cBhvr>
                                    </p:animEffect>
                                    <p:set>
                                      <p:cBhvr>
                                        <p:cTn dur="1" fill="hold">
                                          <p:stCondLst>
                                            <p:cond delay="500"/>
                                          </p:stCondLst>
                                        </p:cTn>
                                        <p:tgtEl>
                                          <p:spTgt spid="3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4" name="Shape 394"/>
        <p:cNvGrpSpPr/>
        <p:nvPr/>
      </p:nvGrpSpPr>
      <p:grpSpPr>
        <a:xfrm>
          <a:off x="0" y="0"/>
          <a:ext cx="0" cy="0"/>
          <a:chOff x="0" y="0"/>
          <a:chExt cx="0" cy="0"/>
        </a:xfrm>
      </p:grpSpPr>
      <p:graphicFrame>
        <p:nvGraphicFramePr>
          <p:cNvPr id="395" name="Google Shape;395;p18"/>
          <p:cNvGraphicFramePr/>
          <p:nvPr/>
        </p:nvGraphicFramePr>
        <p:xfrm>
          <a:off x="298705" y="1085089"/>
          <a:ext cx="3000000" cy="3000000"/>
        </p:xfrm>
        <a:graphic>
          <a:graphicData uri="http://schemas.openxmlformats.org/drawingml/2006/table">
            <a:tbl>
              <a:tblPr bandRow="1" firstCol="1" firstRow="1">
                <a:solidFill>
                  <a:srgbClr val="FFF8E5"/>
                </a:solidFill>
                <a:tableStyleId>{AB3D84FE-69B5-46D7-B03E-432078BC868E}</a:tableStyleId>
              </a:tblPr>
              <a:tblGrid>
                <a:gridCol w="664475"/>
                <a:gridCol w="755900"/>
                <a:gridCol w="524250"/>
                <a:gridCol w="585225"/>
                <a:gridCol w="853450"/>
                <a:gridCol w="768100"/>
                <a:gridCol w="658375"/>
                <a:gridCol w="707125"/>
                <a:gridCol w="719325"/>
              </a:tblGrid>
              <a:tr h="359700">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TRAIT</a:t>
                      </a:r>
                      <a:endParaRPr b="1" sz="1200" u="none" cap="none" strike="noStrike">
                        <a:solidFill>
                          <a:schemeClr val="dk1"/>
                        </a:solidFill>
                        <a:latin typeface="Calibri"/>
                        <a:ea typeface="Calibri"/>
                        <a:cs typeface="Calibri"/>
                        <a:sym typeface="Calibri"/>
                      </a:endParaRPr>
                    </a:p>
                  </a:txBody>
                  <a:tcPr marT="99325" marB="99325" marR="99325" marL="993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BREED</a:t>
                      </a:r>
                      <a:endParaRPr b="1" sz="1200" u="none" cap="none" strike="noStrike">
                        <a:solidFill>
                          <a:schemeClr val="dk1"/>
                        </a:solidFill>
                        <a:latin typeface="Calibri"/>
                        <a:ea typeface="Calibri"/>
                        <a:cs typeface="Calibri"/>
                        <a:sym typeface="Calibri"/>
                      </a:endParaRPr>
                    </a:p>
                  </a:txBody>
                  <a:tcPr marT="99325" marB="99325" marR="99325" marL="993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b="1" lang="en-GB" sz="1200" u="none" cap="none" strike="noStrike">
                          <a:solidFill>
                            <a:schemeClr val="dk1"/>
                          </a:solidFill>
                        </a:rPr>
                        <a:t>MIN</a:t>
                      </a:r>
                      <a:endParaRPr b="1" sz="1200" u="none" cap="none" strike="noStrike">
                        <a:solidFill>
                          <a:schemeClr val="dk1"/>
                        </a:solidFill>
                        <a:latin typeface="Calibri"/>
                        <a:ea typeface="Calibri"/>
                        <a:cs typeface="Calibri"/>
                        <a:sym typeface="Calibri"/>
                      </a:endParaRPr>
                    </a:p>
                  </a:txBody>
                  <a:tcPr marT="99325" marB="99325" marR="99325" marL="993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b="1" lang="en-GB" sz="1200" u="none" cap="none" strike="noStrike">
                          <a:solidFill>
                            <a:schemeClr val="dk1"/>
                          </a:solidFill>
                        </a:rPr>
                        <a:t>Q1</a:t>
                      </a:r>
                      <a:endParaRPr b="1" sz="1200" u="none" cap="none" strike="noStrike">
                        <a:solidFill>
                          <a:schemeClr val="dk1"/>
                        </a:solidFill>
                        <a:latin typeface="Calibri"/>
                        <a:ea typeface="Calibri"/>
                        <a:cs typeface="Calibri"/>
                        <a:sym typeface="Calibri"/>
                      </a:endParaRPr>
                    </a:p>
                  </a:txBody>
                  <a:tcPr marT="99325" marB="99325" marR="99325" marL="993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b="1" lang="en-GB" sz="1200" u="none" cap="none" strike="noStrike">
                          <a:solidFill>
                            <a:schemeClr val="dk1"/>
                          </a:solidFill>
                        </a:rPr>
                        <a:t>MEDIAN</a:t>
                      </a:r>
                      <a:endParaRPr b="1" sz="1200" u="none" cap="none" strike="noStrike">
                        <a:solidFill>
                          <a:schemeClr val="dk1"/>
                        </a:solidFill>
                        <a:latin typeface="Calibri"/>
                        <a:ea typeface="Calibri"/>
                        <a:cs typeface="Calibri"/>
                        <a:sym typeface="Calibri"/>
                      </a:endParaRPr>
                    </a:p>
                  </a:txBody>
                  <a:tcPr marT="99325" marB="99325" marR="99325" marL="993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b="1" lang="en-GB" sz="1200" u="none" cap="none" strike="noStrike">
                          <a:solidFill>
                            <a:schemeClr val="dk1"/>
                          </a:solidFill>
                        </a:rPr>
                        <a:t>MEAN</a:t>
                      </a:r>
                      <a:endParaRPr b="1" sz="1200" u="none" cap="none" strike="noStrike">
                        <a:solidFill>
                          <a:schemeClr val="dk1"/>
                        </a:solidFill>
                        <a:latin typeface="Calibri"/>
                        <a:ea typeface="Calibri"/>
                        <a:cs typeface="Calibri"/>
                        <a:sym typeface="Calibri"/>
                      </a:endParaRPr>
                    </a:p>
                  </a:txBody>
                  <a:tcPr marT="99325" marB="99325" marR="99325" marL="993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b="1" lang="en-GB" sz="1200" u="none" cap="none" strike="noStrike">
                          <a:solidFill>
                            <a:schemeClr val="dk1"/>
                          </a:solidFill>
                        </a:rPr>
                        <a:t>Q3</a:t>
                      </a:r>
                      <a:endParaRPr b="1" sz="1200" u="none" cap="none" strike="noStrike">
                        <a:solidFill>
                          <a:schemeClr val="dk1"/>
                        </a:solidFill>
                        <a:latin typeface="Calibri"/>
                        <a:ea typeface="Calibri"/>
                        <a:cs typeface="Calibri"/>
                        <a:sym typeface="Calibri"/>
                      </a:endParaRPr>
                    </a:p>
                  </a:txBody>
                  <a:tcPr marT="99325" marB="99325" marR="99325" marL="993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b="1" lang="en-GB" sz="1200" u="none" cap="none" strike="noStrike">
                          <a:solidFill>
                            <a:schemeClr val="dk1"/>
                          </a:solidFill>
                        </a:rPr>
                        <a:t>MAX</a:t>
                      </a:r>
                      <a:endParaRPr b="1" sz="1200" u="none" cap="none" strike="noStrike">
                        <a:solidFill>
                          <a:schemeClr val="dk1"/>
                        </a:solidFill>
                        <a:latin typeface="Calibri"/>
                        <a:ea typeface="Calibri"/>
                        <a:cs typeface="Calibri"/>
                        <a:sym typeface="Calibri"/>
                      </a:endParaRPr>
                    </a:p>
                  </a:txBody>
                  <a:tcPr marT="99325" marB="99325" marR="99325" marL="993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b="1" lang="en-GB" sz="1200" u="none" cap="none" strike="noStrike">
                          <a:solidFill>
                            <a:schemeClr val="dk1"/>
                          </a:solidFill>
                        </a:rPr>
                        <a:t>SD</a:t>
                      </a:r>
                      <a:endParaRPr b="1" sz="1200" u="none" cap="none" strike="noStrike">
                        <a:solidFill>
                          <a:schemeClr val="dk1"/>
                        </a:solidFill>
                        <a:latin typeface="Calibri"/>
                        <a:ea typeface="Calibri"/>
                        <a:cs typeface="Calibri"/>
                        <a:sym typeface="Calibri"/>
                      </a:endParaRPr>
                    </a:p>
                  </a:txBody>
                  <a:tcPr marT="99325" marB="99325" marR="99325" marL="993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272075">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 </a:t>
                      </a:r>
                      <a:endParaRPr b="1"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200" u="none" cap="none" strike="noStrike">
                          <a:solidFill>
                            <a:schemeClr val="dk1"/>
                          </a:solidFill>
                        </a:rPr>
                        <a:t>Lab</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372</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566.5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662.3</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863.8</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2950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415.9</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2075">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CONC</a:t>
                      </a:r>
                      <a:endParaRPr b="1"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200" u="none" cap="none" strike="noStrike">
                          <a:solidFill>
                            <a:schemeClr val="dk1"/>
                          </a:solidFill>
                        </a:rPr>
                        <a:t>GR</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450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700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789</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1040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3750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478.5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2075">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 </a:t>
                      </a:r>
                      <a:endParaRPr b="1"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200" u="none" cap="none" strike="noStrike">
                          <a:solidFill>
                            <a:schemeClr val="dk1"/>
                          </a:solidFill>
                        </a:rPr>
                        <a:t>GSD</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210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350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448.8</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580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2260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345.1</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272075">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 </a:t>
                      </a:r>
                      <a:endParaRPr b="1"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200" u="none" cap="none" strike="noStrike">
                          <a:solidFill>
                            <a:schemeClr val="dk1"/>
                          </a:solidFill>
                        </a:rPr>
                        <a:t>Lab</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65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75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71.21</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80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98</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15.31</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2075">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MOT</a:t>
                      </a:r>
                      <a:endParaRPr b="1"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200" u="none" cap="none" strike="noStrike">
                          <a:solidFill>
                            <a:schemeClr val="dk1"/>
                          </a:solidFill>
                        </a:rPr>
                        <a:t>GR</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60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70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66.34</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80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95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18.82</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2075">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 </a:t>
                      </a:r>
                      <a:endParaRPr b="1"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200" u="none" cap="none" strike="noStrike">
                          <a:solidFill>
                            <a:schemeClr val="dk1"/>
                          </a:solidFill>
                        </a:rPr>
                        <a:t>GSD</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65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70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70.57</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80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95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15.75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272075">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 </a:t>
                      </a:r>
                      <a:endParaRPr b="1"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200" u="none" cap="none" strike="noStrike">
                          <a:solidFill>
                            <a:schemeClr val="dk1"/>
                          </a:solidFill>
                        </a:rPr>
                        <a:t>Lab</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65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77</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72.44</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85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100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19.52</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2075">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TNLS</a:t>
                      </a:r>
                      <a:endParaRPr b="1"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200" u="none" cap="none" strike="noStrike">
                          <a:solidFill>
                            <a:schemeClr val="dk1"/>
                          </a:solidFill>
                        </a:rPr>
                        <a:t>GR</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61</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74</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68.33</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82</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100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20.50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2075">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 </a:t>
                      </a:r>
                      <a:endParaRPr b="1"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200" u="none" cap="none" strike="noStrike">
                          <a:solidFill>
                            <a:schemeClr val="dk1"/>
                          </a:solidFill>
                        </a:rPr>
                        <a:t>GSD</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68</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77</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74.15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85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100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16.97</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272075">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 </a:t>
                      </a:r>
                      <a:endParaRPr b="1"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200" u="none" cap="none" strike="noStrike">
                          <a:solidFill>
                            <a:schemeClr val="dk1"/>
                          </a:solidFill>
                        </a:rPr>
                        <a:t>Lab</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510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840.2</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966.7</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1239.8</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5040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653.8</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2075">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TSO</a:t>
                      </a:r>
                      <a:endParaRPr b="1"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200" u="none" cap="none" strike="noStrike">
                          <a:solidFill>
                            <a:schemeClr val="dk1"/>
                          </a:solidFill>
                        </a:rPr>
                        <a:t>GR</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455.5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803</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981.8</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1291</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5453</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734.3</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2075">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 </a:t>
                      </a:r>
                      <a:endParaRPr b="1"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200" u="none" cap="none" strike="noStrike">
                          <a:solidFill>
                            <a:schemeClr val="dk1"/>
                          </a:solidFill>
                        </a:rPr>
                        <a:t>GSD</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472.5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817.5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958.7</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1216</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4520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677.1</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272075">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 </a:t>
                      </a:r>
                      <a:endParaRPr b="1"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200" u="none" cap="none" strike="noStrike">
                          <a:solidFill>
                            <a:schemeClr val="dk1"/>
                          </a:solidFill>
                        </a:rPr>
                        <a:t>Lab</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1.632</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2</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8</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0.933</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2075">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VOL</a:t>
                      </a:r>
                      <a:endParaRPr b="1"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200" u="none" cap="none" strike="noStrike">
                          <a:solidFill>
                            <a:schemeClr val="dk1"/>
                          </a:solidFill>
                        </a:rPr>
                        <a:t>GR</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0.9</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1.1</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1.277</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1.6</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0.605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2075">
                <a:tc>
                  <a:txBody>
                    <a:bodyPr/>
                    <a:lstStyle/>
                    <a:p>
                      <a:pPr indent="0" lvl="0" marL="0" marR="0" rtl="0" algn="l">
                        <a:lnSpc>
                          <a:spcPct val="107000"/>
                        </a:lnSpc>
                        <a:spcBef>
                          <a:spcPts val="0"/>
                        </a:spcBef>
                        <a:spcAft>
                          <a:spcPts val="0"/>
                        </a:spcAft>
                        <a:buNone/>
                      </a:pPr>
                      <a:r>
                        <a:rPr b="1" lang="en-GB" sz="1200" u="none" cap="none" strike="noStrike">
                          <a:solidFill>
                            <a:schemeClr val="dk1"/>
                          </a:solidFill>
                        </a:rPr>
                        <a:t> </a:t>
                      </a:r>
                      <a:endParaRPr b="1"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200" u="none" cap="none" strike="noStrike">
                          <a:solidFill>
                            <a:schemeClr val="dk1"/>
                          </a:solidFill>
                        </a:rPr>
                        <a:t>GSD</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1.5</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2</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2.567</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3.2</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11</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7000"/>
                        </a:lnSpc>
                        <a:spcBef>
                          <a:spcPts val="0"/>
                        </a:spcBef>
                        <a:spcAft>
                          <a:spcPts val="0"/>
                        </a:spcAft>
                        <a:buNone/>
                      </a:pPr>
                      <a:r>
                        <a:rPr lang="en-GB" sz="1200" u="none" cap="none" strike="noStrike">
                          <a:solidFill>
                            <a:schemeClr val="dk1"/>
                          </a:solidFill>
                        </a:rPr>
                        <a:t>1.620</a:t>
                      </a:r>
                      <a:endParaRPr sz="1200" u="none" cap="none" strike="noStrike">
                        <a:solidFill>
                          <a:schemeClr val="dk1"/>
                        </a:solidFill>
                        <a:latin typeface="Calibri"/>
                        <a:ea typeface="Calibri"/>
                        <a:cs typeface="Calibri"/>
                        <a:sym typeface="Calibri"/>
                      </a:endParaRPr>
                    </a:p>
                  </a:txBody>
                  <a:tcPr marT="0" marB="66200" marR="49650" marL="496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96" name="Google Shape;396;p18"/>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But – trait differences across breeds…</a:t>
            </a:r>
            <a:endParaRPr/>
          </a:p>
        </p:txBody>
      </p:sp>
      <p:pic>
        <p:nvPicPr>
          <p:cNvPr descr="Chart, box and whisker chart&#10;&#10;Description automatically generated" id="397" name="Google Shape;397;p18"/>
          <p:cNvPicPr preferRelativeResize="0"/>
          <p:nvPr/>
        </p:nvPicPr>
        <p:blipFill rotWithShape="1">
          <a:blip r:embed="rId3">
            <a:alphaModFix/>
          </a:blip>
          <a:srcRect b="0" l="0" r="0" t="0"/>
          <a:stretch/>
        </p:blipFill>
        <p:spPr>
          <a:xfrm>
            <a:off x="7605397" y="823012"/>
            <a:ext cx="3924300" cy="5886450"/>
          </a:xfrm>
          <a:prstGeom prst="rect">
            <a:avLst/>
          </a:prstGeom>
          <a:noFill/>
          <a:ln>
            <a:noFill/>
          </a:ln>
        </p:spPr>
      </p:pic>
      <p:pic>
        <p:nvPicPr>
          <p:cNvPr descr="Chart, box and whisker chart&#10;&#10;Description automatically generated" id="398" name="Google Shape;398;p18"/>
          <p:cNvPicPr preferRelativeResize="0"/>
          <p:nvPr/>
        </p:nvPicPr>
        <p:blipFill rotWithShape="1">
          <a:blip r:embed="rId4">
            <a:alphaModFix/>
          </a:blip>
          <a:srcRect b="0" l="0" r="0" t="0"/>
          <a:stretch/>
        </p:blipFill>
        <p:spPr>
          <a:xfrm>
            <a:off x="7660076" y="823012"/>
            <a:ext cx="3924300" cy="5886450"/>
          </a:xfrm>
          <a:prstGeom prst="rect">
            <a:avLst/>
          </a:prstGeom>
          <a:noFill/>
          <a:ln>
            <a:noFill/>
          </a:ln>
        </p:spPr>
      </p:pic>
      <p:pic>
        <p:nvPicPr>
          <p:cNvPr descr="Chart, box and whisker chart&#10;&#10;Description automatically generated" id="399" name="Google Shape;399;p18"/>
          <p:cNvPicPr preferRelativeResize="0"/>
          <p:nvPr/>
        </p:nvPicPr>
        <p:blipFill rotWithShape="1">
          <a:blip r:embed="rId5">
            <a:alphaModFix/>
          </a:blip>
          <a:srcRect b="0" l="0" r="0" t="0"/>
          <a:stretch/>
        </p:blipFill>
        <p:spPr>
          <a:xfrm>
            <a:off x="7700765" y="818032"/>
            <a:ext cx="3924300" cy="5886450"/>
          </a:xfrm>
          <a:prstGeom prst="rect">
            <a:avLst/>
          </a:prstGeom>
          <a:noFill/>
          <a:ln>
            <a:noFill/>
          </a:ln>
        </p:spPr>
      </p:pic>
      <p:pic>
        <p:nvPicPr>
          <p:cNvPr descr="Chart, box and whisker chart&#10;&#10;Description automatically generated" id="400" name="Google Shape;400;p18"/>
          <p:cNvPicPr preferRelativeResize="0"/>
          <p:nvPr/>
        </p:nvPicPr>
        <p:blipFill rotWithShape="1">
          <a:blip r:embed="rId6">
            <a:alphaModFix/>
          </a:blip>
          <a:srcRect b="0" l="0" r="0" t="0"/>
          <a:stretch/>
        </p:blipFill>
        <p:spPr>
          <a:xfrm>
            <a:off x="7755444" y="823012"/>
            <a:ext cx="3924300" cy="5886450"/>
          </a:xfrm>
          <a:prstGeom prst="rect">
            <a:avLst/>
          </a:prstGeom>
          <a:noFill/>
          <a:ln>
            <a:noFill/>
          </a:ln>
        </p:spPr>
      </p:pic>
      <p:pic>
        <p:nvPicPr>
          <p:cNvPr descr="Chart, box and whisker chart&#10;&#10;Description automatically generated" id="401" name="Google Shape;401;p18"/>
          <p:cNvPicPr preferRelativeResize="0"/>
          <p:nvPr/>
        </p:nvPicPr>
        <p:blipFill rotWithShape="1">
          <a:blip r:embed="rId7">
            <a:alphaModFix/>
          </a:blip>
          <a:srcRect b="0" l="0" r="0" t="0"/>
          <a:stretch/>
        </p:blipFill>
        <p:spPr>
          <a:xfrm>
            <a:off x="7850812" y="827992"/>
            <a:ext cx="3924300" cy="588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6" name="Shape 406"/>
        <p:cNvGrpSpPr/>
        <p:nvPr/>
      </p:nvGrpSpPr>
      <p:grpSpPr>
        <a:xfrm>
          <a:off x="0" y="0"/>
          <a:ext cx="0" cy="0"/>
          <a:chOff x="0" y="0"/>
          <a:chExt cx="0" cy="0"/>
        </a:xfrm>
      </p:grpSpPr>
      <p:sp>
        <p:nvSpPr>
          <p:cNvPr id="407" name="Google Shape;407;p19"/>
          <p:cNvSpPr/>
          <p:nvPr/>
        </p:nvSpPr>
        <p:spPr>
          <a:xfrm>
            <a:off x="204718" y="1223159"/>
            <a:ext cx="11735482" cy="4467958"/>
          </a:xfrm>
          <a:prstGeom prst="rect">
            <a:avLst/>
          </a:prstGeom>
          <a:solidFill>
            <a:srgbClr val="FFDE7F"/>
          </a:solidFill>
          <a:ln cap="flat" cmpd="sng" w="12700">
            <a:solidFill>
              <a:srgbClr val="BAA2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08" name="Google Shape;408;p19"/>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Results – heritabilities &amp; repeatabilities</a:t>
            </a:r>
            <a:endParaRPr/>
          </a:p>
        </p:txBody>
      </p:sp>
      <p:graphicFrame>
        <p:nvGraphicFramePr>
          <p:cNvPr id="409" name="Google Shape;409;p19"/>
          <p:cNvGraphicFramePr/>
          <p:nvPr/>
        </p:nvGraphicFramePr>
        <p:xfrm>
          <a:off x="320040" y="1347789"/>
          <a:ext cx="3000000" cy="3000000"/>
        </p:xfrm>
        <a:graphic>
          <a:graphicData uri="http://schemas.openxmlformats.org/drawingml/2006/table">
            <a:tbl>
              <a:tblPr>
                <a:noFill/>
                <a:tableStyleId>{348B037A-26ED-4F04-B99A-3F1E8BE67291}</a:tableStyleId>
              </a:tblPr>
              <a:tblGrid>
                <a:gridCol w="451675"/>
                <a:gridCol w="711300"/>
                <a:gridCol w="711300"/>
                <a:gridCol w="711300"/>
                <a:gridCol w="711300"/>
                <a:gridCol w="711300"/>
                <a:gridCol w="187925"/>
                <a:gridCol w="711300"/>
                <a:gridCol w="711300"/>
                <a:gridCol w="711300"/>
                <a:gridCol w="711300"/>
                <a:gridCol w="711300"/>
                <a:gridCol w="187925"/>
                <a:gridCol w="711300"/>
                <a:gridCol w="711300"/>
                <a:gridCol w="711300"/>
                <a:gridCol w="711300"/>
                <a:gridCol w="711300"/>
              </a:tblGrid>
              <a:tr h="453625">
                <a:tc>
                  <a:txBody>
                    <a:bodyPr/>
                    <a:lstStyle/>
                    <a:p>
                      <a:pPr indent="0" lvl="0" marL="0" marR="0" rtl="0" algn="l">
                        <a:spcBef>
                          <a:spcPts val="0"/>
                        </a:spcBef>
                        <a:spcAft>
                          <a:spcPts val="0"/>
                        </a:spcAft>
                        <a:buNone/>
                      </a:pPr>
                      <a:r>
                        <a:t/>
                      </a:r>
                      <a:endParaRPr b="0" i="0" sz="23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rPr b="1" i="0" lang="en-GB" sz="1600" u="none" cap="none" strike="noStrike">
                          <a:solidFill>
                            <a:schemeClr val="lt1"/>
                          </a:solidFill>
                          <a:latin typeface="Calibri"/>
                          <a:ea typeface="Calibri"/>
                          <a:cs typeface="Calibri"/>
                          <a:sym typeface="Calibri"/>
                        </a:rPr>
                        <a:t>  Lab</a:t>
                      </a:r>
                      <a:endParaRPr b="0" i="0" sz="16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t/>
                      </a:r>
                      <a:endParaRPr b="0" i="0" sz="23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t/>
                      </a:r>
                      <a:endParaRPr b="0" i="0" sz="23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t/>
                      </a:r>
                      <a:endParaRPr b="0" i="0" sz="23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t/>
                      </a:r>
                      <a:endParaRPr b="0" i="0" sz="23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t/>
                      </a:r>
                      <a:endParaRPr b="0" i="0" sz="23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rPr b="1" i="0" lang="en-GB" sz="1600" u="none" cap="none" strike="noStrike">
                          <a:solidFill>
                            <a:schemeClr val="lt1"/>
                          </a:solidFill>
                          <a:latin typeface="Calibri"/>
                          <a:ea typeface="Calibri"/>
                          <a:cs typeface="Calibri"/>
                          <a:sym typeface="Calibri"/>
                        </a:rPr>
                        <a:t>  GR</a:t>
                      </a:r>
                      <a:endParaRPr b="0" i="0" sz="16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t/>
                      </a:r>
                      <a:endParaRPr b="0" i="0" sz="23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t/>
                      </a:r>
                      <a:endParaRPr b="0" i="0" sz="23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t/>
                      </a:r>
                      <a:endParaRPr b="0" i="0" sz="23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t/>
                      </a:r>
                      <a:endParaRPr b="0" i="0" sz="23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t/>
                      </a:r>
                      <a:endParaRPr b="0" i="0" sz="23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rPr b="1" i="0" lang="en-GB" sz="1600" u="none" cap="none" strike="noStrike">
                          <a:solidFill>
                            <a:schemeClr val="lt1"/>
                          </a:solidFill>
                          <a:latin typeface="Calibri"/>
                          <a:ea typeface="Calibri"/>
                          <a:cs typeface="Calibri"/>
                          <a:sym typeface="Calibri"/>
                        </a:rPr>
                        <a:t>  GSD</a:t>
                      </a:r>
                      <a:endParaRPr b="0" i="0" sz="16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t/>
                      </a:r>
                      <a:endParaRPr b="0" i="0" sz="23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t/>
                      </a:r>
                      <a:endParaRPr b="0" i="0" sz="23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t/>
                      </a:r>
                      <a:endParaRPr b="0" i="0" sz="23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l">
                        <a:spcBef>
                          <a:spcPts val="0"/>
                        </a:spcBef>
                        <a:spcAft>
                          <a:spcPts val="0"/>
                        </a:spcAft>
                        <a:buNone/>
                      </a:pPr>
                      <a:r>
                        <a:t/>
                      </a:r>
                      <a:endParaRPr b="0" i="0" sz="23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r>
              <a:tr h="453625">
                <a:tc>
                  <a:txBody>
                    <a:bodyPr/>
                    <a:lstStyle/>
                    <a:p>
                      <a:pPr indent="0" lvl="0" marL="0" marR="0" rtl="0" algn="l">
                        <a:spcBef>
                          <a:spcPts val="0"/>
                        </a:spcBef>
                        <a:spcAft>
                          <a:spcPts val="0"/>
                        </a:spcAft>
                        <a:buNone/>
                      </a:pPr>
                      <a:r>
                        <a:t/>
                      </a:r>
                      <a:endParaRPr b="0" i="0" sz="12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012C5C"/>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CONC</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MOT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TNLS</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BF7"/>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TSO</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VOL</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CONC</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MOT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TNLS</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BF7"/>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TSO</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VOL</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CONC</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MOT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TNLS</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BF7"/>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TSO</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VOL</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r>
              <a:tr h="297350">
                <a:tc>
                  <a:txBody>
                    <a:bodyPr/>
                    <a:lstStyle/>
                    <a:p>
                      <a:pPr indent="0" lvl="0" marL="0" marR="0" rtl="0" algn="l">
                        <a:spcBef>
                          <a:spcPts val="0"/>
                        </a:spcBef>
                        <a:spcAft>
                          <a:spcPts val="0"/>
                        </a:spcAft>
                        <a:buNone/>
                      </a:pPr>
                      <a:r>
                        <a:rPr b="0" i="0" lang="en-GB" sz="1400" u="none" cap="none" strike="noStrike">
                          <a:solidFill>
                            <a:schemeClr val="lt1"/>
                          </a:solidFill>
                          <a:latin typeface="Calibri"/>
                          <a:ea typeface="Calibri"/>
                          <a:cs typeface="Calibri"/>
                          <a:sym typeface="Calibri"/>
                        </a:rPr>
                        <a:t>Vp</a:t>
                      </a:r>
                      <a:endParaRPr b="0" i="0" sz="14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156,479</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236.07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362.5</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435,685</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0.8300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200" u="none" cap="none" strike="noStrike">
                          <a:solidFill>
                            <a:srgbClr val="000000"/>
                          </a:solidFill>
                          <a:latin typeface="Calibri"/>
                          <a:ea typeface="Calibri"/>
                          <a:cs typeface="Calibri"/>
                          <a:sym typeface="Calibri"/>
                        </a:rPr>
                        <a:t>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239,039</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362.42</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427.6</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574,930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0.3838</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200" u="none" cap="none" strike="noStrike">
                          <a:solidFill>
                            <a:srgbClr val="000000"/>
                          </a:solidFill>
                          <a:latin typeface="Calibri"/>
                          <a:ea typeface="Calibri"/>
                          <a:cs typeface="Calibri"/>
                          <a:sym typeface="Calibri"/>
                        </a:rPr>
                        <a:t>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110,792</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238.21</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336.7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456,008</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2.8017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97350">
                <a:tc>
                  <a:txBody>
                    <a:bodyPr/>
                    <a:lstStyle/>
                    <a:p>
                      <a:pPr indent="0" lvl="0" marL="0" marR="0" rtl="0" algn="l">
                        <a:spcBef>
                          <a:spcPts val="0"/>
                        </a:spcBef>
                        <a:spcAft>
                          <a:spcPts val="0"/>
                        </a:spcAft>
                        <a:buNone/>
                      </a:pPr>
                      <a:r>
                        <a:rPr b="0" i="0" lang="en-GB" sz="1400" u="none" cap="none" strike="noStrike">
                          <a:solidFill>
                            <a:schemeClr val="lt1"/>
                          </a:solidFill>
                          <a:latin typeface="Calibri"/>
                          <a:ea typeface="Calibri"/>
                          <a:cs typeface="Calibri"/>
                          <a:sym typeface="Calibri"/>
                        </a:rPr>
                        <a:t>se</a:t>
                      </a:r>
                      <a:endParaRPr b="0" i="0" sz="14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012C5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7,207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10.34</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19.1</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19,255</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0.0388</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200" u="none" cap="none" strike="noStrike">
                          <a:solidFill>
                            <a:srgbClr val="000000"/>
                          </a:solidFill>
                          <a:latin typeface="Calibri"/>
                          <a:ea typeface="Calibri"/>
                          <a:cs typeface="Calibri"/>
                          <a:sym typeface="Calibri"/>
                        </a:rPr>
                        <a:t>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12,814</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30.54</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34.8</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31,556</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0.0217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200" u="none" cap="none" strike="noStrike">
                          <a:solidFill>
                            <a:srgbClr val="000000"/>
                          </a:solidFill>
                          <a:latin typeface="Calibri"/>
                          <a:ea typeface="Calibri"/>
                          <a:cs typeface="Calibri"/>
                          <a:sym typeface="Calibri"/>
                        </a:rPr>
                        <a:t>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9,541</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21.43</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40.2</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38,522</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0.3277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r>
              <a:tr h="297350">
                <a:tc>
                  <a:txBody>
                    <a:bodyPr/>
                    <a:lstStyle/>
                    <a:p>
                      <a:pPr indent="0" lvl="0" marL="0" marR="0" rtl="0" algn="l">
                        <a:spcBef>
                          <a:spcPts val="0"/>
                        </a:spcBef>
                        <a:spcAft>
                          <a:spcPts val="0"/>
                        </a:spcAft>
                        <a:buNone/>
                      </a:pPr>
                      <a:r>
                        <a:rPr b="0" i="0" lang="en-GB" sz="1400" u="none" cap="none" strike="noStrike">
                          <a:solidFill>
                            <a:schemeClr val="lt1"/>
                          </a:solidFill>
                          <a:latin typeface="Calibri"/>
                          <a:ea typeface="Calibri"/>
                          <a:cs typeface="Calibri"/>
                          <a:sym typeface="Calibri"/>
                        </a:rPr>
                        <a:t>h</a:t>
                      </a:r>
                      <a:r>
                        <a:rPr b="0" baseline="30000" i="0" lang="en-GB" sz="1400" u="none" cap="none" strike="noStrike">
                          <a:solidFill>
                            <a:schemeClr val="lt1"/>
                          </a:solidFill>
                          <a:latin typeface="Calibri"/>
                          <a:ea typeface="Calibri"/>
                          <a:cs typeface="Calibri"/>
                          <a:sym typeface="Calibri"/>
                        </a:rPr>
                        <a:t>2</a:t>
                      </a:r>
                      <a:endParaRPr b="0" baseline="30000" i="0" sz="14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0.144</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0.060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0.060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0.086</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0.115</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200" u="none" cap="none" strike="noStrike">
                          <a:solidFill>
                            <a:srgbClr val="000000"/>
                          </a:solidFill>
                          <a:latin typeface="Calibri"/>
                          <a:ea typeface="Calibri"/>
                          <a:cs typeface="Calibri"/>
                          <a:sym typeface="Calibri"/>
                        </a:rPr>
                        <a:t>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0.130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0.381</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0.354</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0.077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0.172</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200" u="none" cap="none" strike="noStrike">
                          <a:solidFill>
                            <a:srgbClr val="000000"/>
                          </a:solidFill>
                          <a:latin typeface="Calibri"/>
                          <a:ea typeface="Calibri"/>
                          <a:cs typeface="Calibri"/>
                          <a:sym typeface="Calibri"/>
                        </a:rPr>
                        <a:t>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0.454</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0.457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453625">
                <a:tc>
                  <a:txBody>
                    <a:bodyPr/>
                    <a:lstStyle/>
                    <a:p>
                      <a:pPr indent="0" lvl="0" marL="0" marR="0" rtl="0" algn="l">
                        <a:spcBef>
                          <a:spcPts val="0"/>
                        </a:spcBef>
                        <a:spcAft>
                          <a:spcPts val="0"/>
                        </a:spcAft>
                        <a:buNone/>
                      </a:pPr>
                      <a:r>
                        <a:rPr b="0" i="0" lang="en-GB" sz="1400" u="none" cap="none" strike="noStrike">
                          <a:solidFill>
                            <a:schemeClr val="lt1"/>
                          </a:solidFill>
                          <a:latin typeface="Calibri"/>
                          <a:ea typeface="Calibri"/>
                          <a:cs typeface="Calibri"/>
                          <a:sym typeface="Calibri"/>
                        </a:rPr>
                        <a:t>se</a:t>
                      </a:r>
                      <a:endParaRPr b="0" i="0" sz="14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0.063</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0.057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0.070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0.056</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0.053</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0.068</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0.111</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0.108</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0.073</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0.072</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0.158</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0.067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0.065</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97350">
                <a:tc>
                  <a:txBody>
                    <a:bodyPr/>
                    <a:lstStyle/>
                    <a:p>
                      <a:pPr indent="0" lvl="0" marL="0" marR="0" rtl="0" algn="l">
                        <a:spcBef>
                          <a:spcPts val="0"/>
                        </a:spcBef>
                        <a:spcAft>
                          <a:spcPts val="0"/>
                        </a:spcAft>
                        <a:buNone/>
                      </a:pPr>
                      <a:r>
                        <a:rPr b="0" i="0" lang="en-GB" sz="1400" u="none" cap="none" strike="noStrike">
                          <a:solidFill>
                            <a:schemeClr val="lt1"/>
                          </a:solidFill>
                          <a:latin typeface="Calibri"/>
                          <a:ea typeface="Calibri"/>
                          <a:cs typeface="Calibri"/>
                          <a:sym typeface="Calibri"/>
                        </a:rPr>
                        <a:t>p-val</a:t>
                      </a:r>
                      <a:endParaRPr b="0" i="0" sz="14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012C5C"/>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en-GB" sz="1400" u="none" cap="none" strike="noStrike">
                          <a:solidFill>
                            <a:srgbClr val="808080"/>
                          </a:solidFill>
                          <a:latin typeface="Calibri"/>
                          <a:ea typeface="Calibri"/>
                          <a:cs typeface="Calibri"/>
                          <a:sym typeface="Calibri"/>
                        </a:rPr>
                        <a:t>ns</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GB" sz="1400" u="none" cap="none" strike="noStrike">
                          <a:solidFill>
                            <a:srgbClr val="808080"/>
                          </a:solidFill>
                          <a:latin typeface="Calibri"/>
                          <a:ea typeface="Calibri"/>
                          <a:cs typeface="Calibri"/>
                          <a:sym typeface="Calibri"/>
                        </a:rPr>
                        <a:t>ns</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BF7"/>
                    </a:solidFill>
                  </a:tcPr>
                </a:tc>
                <a:tc>
                  <a:txBody>
                    <a:bodyPr/>
                    <a:lstStyle/>
                    <a:p>
                      <a:pPr indent="0" lvl="0" marL="0" marR="0" rtl="0" algn="ctr">
                        <a:spcBef>
                          <a:spcPts val="0"/>
                        </a:spcBef>
                        <a:spcAft>
                          <a:spcPts val="0"/>
                        </a:spcAft>
                        <a:buNone/>
                      </a:pPr>
                      <a:r>
                        <a:rPr b="0"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200" u="none" cap="none" strike="noStrike">
                          <a:solidFill>
                            <a:srgbClr val="000000"/>
                          </a:solidFill>
                          <a:latin typeface="Calibri"/>
                          <a:ea typeface="Calibri"/>
                          <a:cs typeface="Calibri"/>
                          <a:sym typeface="Calibri"/>
                        </a:rPr>
                        <a:t>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BF7"/>
                    </a:solidFill>
                  </a:tcPr>
                </a:tc>
                <a:tc>
                  <a:txBody>
                    <a:bodyPr/>
                    <a:lstStyle/>
                    <a:p>
                      <a:pPr indent="0" lvl="0" marL="0" marR="0" rtl="0" algn="ctr">
                        <a:spcBef>
                          <a:spcPts val="0"/>
                        </a:spcBef>
                        <a:spcAft>
                          <a:spcPts val="0"/>
                        </a:spcAft>
                        <a:buNone/>
                      </a:pPr>
                      <a:r>
                        <a:rPr b="0" i="0" lang="en-GB" sz="1400" u="none" cap="none" strike="noStrike">
                          <a:solidFill>
                            <a:srgbClr val="808080"/>
                          </a:solidFill>
                          <a:latin typeface="Calibri"/>
                          <a:ea typeface="Calibri"/>
                          <a:cs typeface="Calibri"/>
                          <a:sym typeface="Calibri"/>
                        </a:rPr>
                        <a:t>ns</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1"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200" u="none" cap="none" strike="noStrike">
                          <a:solidFill>
                            <a:srgbClr val="000000"/>
                          </a:solidFill>
                          <a:latin typeface="Calibri"/>
                          <a:ea typeface="Calibri"/>
                          <a:cs typeface="Calibri"/>
                          <a:sym typeface="Calibri"/>
                        </a:rPr>
                        <a:t>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400" u="none" cap="none" strike="noStrike">
                          <a:solidFill>
                            <a:srgbClr val="808080"/>
                          </a:solidFill>
                          <a:latin typeface="Calibri"/>
                          <a:ea typeface="Calibri"/>
                          <a:cs typeface="Calibri"/>
                          <a:sym typeface="Calibri"/>
                        </a:rPr>
                        <a:t>ns</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en-GB" sz="1400" u="none" cap="none" strike="noStrike">
                          <a:solidFill>
                            <a:srgbClr val="808080"/>
                          </a:solidFill>
                          <a:latin typeface="Calibri"/>
                          <a:ea typeface="Calibri"/>
                          <a:cs typeface="Calibri"/>
                          <a:sym typeface="Calibri"/>
                        </a:rPr>
                        <a:t>ns</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BF7"/>
                    </a:solidFill>
                  </a:tcPr>
                </a:tc>
                <a:tc>
                  <a:txBody>
                    <a:bodyPr/>
                    <a:lstStyle/>
                    <a:p>
                      <a:pPr indent="0" lvl="0" marL="0" marR="0" rtl="0" algn="ctr">
                        <a:spcBef>
                          <a:spcPts val="0"/>
                        </a:spcBef>
                        <a:spcAft>
                          <a:spcPts val="0"/>
                        </a:spcAft>
                        <a:buNone/>
                      </a:pPr>
                      <a:r>
                        <a:rPr b="0" i="0" lang="en-GB" sz="1400" u="none" cap="none" strike="noStrike">
                          <a:solidFill>
                            <a:srgbClr val="808080"/>
                          </a:solidFill>
                          <a:latin typeface="Calibri"/>
                          <a:ea typeface="Calibri"/>
                          <a:cs typeface="Calibri"/>
                          <a:sym typeface="Calibri"/>
                        </a:rPr>
                        <a:t>ns</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r>
              <a:tr h="297350">
                <a:tc>
                  <a:txBody>
                    <a:bodyPr/>
                    <a:lstStyle/>
                    <a:p>
                      <a:pPr indent="0" lvl="0" marL="0" marR="0" rtl="0" algn="l">
                        <a:spcBef>
                          <a:spcPts val="0"/>
                        </a:spcBef>
                        <a:spcAft>
                          <a:spcPts val="0"/>
                        </a:spcAft>
                        <a:buNone/>
                      </a:pPr>
                      <a:r>
                        <a:rPr b="0" i="0" lang="en-GB" sz="1400" u="none" cap="none" strike="noStrike">
                          <a:solidFill>
                            <a:schemeClr val="lt1"/>
                          </a:solidFill>
                          <a:latin typeface="Calibri"/>
                          <a:ea typeface="Calibri"/>
                          <a:cs typeface="Calibri"/>
                          <a:sym typeface="Calibri"/>
                        </a:rPr>
                        <a:t>pe</a:t>
                      </a:r>
                      <a:endParaRPr b="0" i="0" sz="14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0.130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0.206</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0.334</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0.180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0.198</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200" u="none" cap="none" strike="noStrike">
                          <a:solidFill>
                            <a:srgbClr val="000000"/>
                          </a:solidFill>
                          <a:latin typeface="Calibri"/>
                          <a:ea typeface="Calibri"/>
                          <a:cs typeface="Calibri"/>
                          <a:sym typeface="Calibri"/>
                        </a:rPr>
                        <a:t>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0.117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0.069</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0.061</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0.196</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0.082</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200" u="none" cap="none" strike="noStrike">
                          <a:solidFill>
                            <a:srgbClr val="000000"/>
                          </a:solidFill>
                          <a:latin typeface="Calibri"/>
                          <a:ea typeface="Calibri"/>
                          <a:cs typeface="Calibri"/>
                          <a:sym typeface="Calibri"/>
                        </a:rPr>
                        <a:t>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0.279</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0.268</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0.264</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453625">
                <a:tc>
                  <a:txBody>
                    <a:bodyPr/>
                    <a:lstStyle/>
                    <a:p>
                      <a:pPr indent="0" lvl="0" marL="0" marR="0" rtl="0" algn="l">
                        <a:spcBef>
                          <a:spcPts val="0"/>
                        </a:spcBef>
                        <a:spcAft>
                          <a:spcPts val="0"/>
                        </a:spcAft>
                        <a:buNone/>
                      </a:pPr>
                      <a:r>
                        <a:rPr b="0" i="0" lang="en-GB" sz="1400" u="none" cap="none" strike="noStrike">
                          <a:solidFill>
                            <a:schemeClr val="lt1"/>
                          </a:solidFill>
                          <a:latin typeface="Calibri"/>
                          <a:ea typeface="Calibri"/>
                          <a:cs typeface="Calibri"/>
                          <a:sym typeface="Calibri"/>
                        </a:rPr>
                        <a:t>se</a:t>
                      </a:r>
                      <a:endParaRPr b="0" i="0" sz="14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0.051</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0.055</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0.068</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0.050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0.047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0.055</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0.081</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0.078</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0.065</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0.053</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0.057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0.150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0.056</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808080"/>
                          </a:solidFill>
                          <a:latin typeface="Calibri"/>
                          <a:ea typeface="Calibri"/>
                          <a:cs typeface="Calibri"/>
                          <a:sym typeface="Calibri"/>
                        </a:rPr>
                        <a:t>0.00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97350">
                <a:tc>
                  <a:txBody>
                    <a:bodyPr/>
                    <a:lstStyle/>
                    <a:p>
                      <a:pPr indent="0" lvl="0" marL="0" marR="0" rtl="0" algn="l">
                        <a:spcBef>
                          <a:spcPts val="0"/>
                        </a:spcBef>
                        <a:spcAft>
                          <a:spcPts val="0"/>
                        </a:spcAft>
                        <a:buNone/>
                      </a:pPr>
                      <a:r>
                        <a:rPr b="0" i="0" lang="en-GB" sz="1400" u="none" cap="none" strike="noStrike">
                          <a:solidFill>
                            <a:schemeClr val="lt1"/>
                          </a:solidFill>
                          <a:latin typeface="Calibri"/>
                          <a:ea typeface="Calibri"/>
                          <a:cs typeface="Calibri"/>
                          <a:sym typeface="Calibri"/>
                        </a:rPr>
                        <a:t>p-val</a:t>
                      </a:r>
                      <a:endParaRPr b="0" i="0" sz="14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012C5C"/>
                    </a:solidFill>
                  </a:tcPr>
                </a:tc>
                <a:tc>
                  <a:txBody>
                    <a:bodyPr/>
                    <a:lstStyle/>
                    <a:p>
                      <a:pPr indent="0" lvl="0" marL="0" marR="0" rtl="0" algn="ctr">
                        <a:spcBef>
                          <a:spcPts val="0"/>
                        </a:spcBef>
                        <a:spcAft>
                          <a:spcPts val="0"/>
                        </a:spcAft>
                        <a:buNone/>
                      </a:pPr>
                      <a:r>
                        <a:rPr b="0"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BF7"/>
                    </a:solidFill>
                  </a:tcPr>
                </a:tc>
                <a:tc>
                  <a:txBody>
                    <a:bodyPr/>
                    <a:lstStyle/>
                    <a:p>
                      <a:pPr indent="0" lvl="0" marL="0" marR="0" rtl="0" algn="ctr">
                        <a:spcBef>
                          <a:spcPts val="0"/>
                        </a:spcBef>
                        <a:spcAft>
                          <a:spcPts val="0"/>
                        </a:spcAft>
                        <a:buNone/>
                      </a:pPr>
                      <a:r>
                        <a:rPr b="0"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200" u="none" cap="none" strike="noStrike">
                          <a:solidFill>
                            <a:srgbClr val="000000"/>
                          </a:solidFill>
                          <a:latin typeface="Calibri"/>
                          <a:ea typeface="Calibri"/>
                          <a:cs typeface="Calibri"/>
                          <a:sym typeface="Calibri"/>
                        </a:rPr>
                        <a:t>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en-GB" sz="1400" u="none" cap="none" strike="noStrike">
                          <a:solidFill>
                            <a:srgbClr val="808080"/>
                          </a:solidFill>
                          <a:latin typeface="Calibri"/>
                          <a:ea typeface="Calibri"/>
                          <a:cs typeface="Calibri"/>
                          <a:sym typeface="Calibri"/>
                        </a:rPr>
                        <a:t>ns</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GB" sz="1400" u="none" cap="none" strike="noStrike">
                          <a:solidFill>
                            <a:srgbClr val="808080"/>
                          </a:solidFill>
                          <a:latin typeface="Calibri"/>
                          <a:ea typeface="Calibri"/>
                          <a:cs typeface="Calibri"/>
                          <a:sym typeface="Calibri"/>
                        </a:rPr>
                        <a:t>ns</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BF7"/>
                    </a:solidFill>
                  </a:tcPr>
                </a:tc>
                <a:tc>
                  <a:txBody>
                    <a:bodyPr/>
                    <a:lstStyle/>
                    <a:p>
                      <a:pPr indent="0" lvl="0" marL="0" marR="0" rtl="0" algn="ctr">
                        <a:spcBef>
                          <a:spcPts val="0"/>
                        </a:spcBef>
                        <a:spcAft>
                          <a:spcPts val="0"/>
                        </a:spcAft>
                        <a:buNone/>
                      </a:pPr>
                      <a:r>
                        <a:rPr b="0"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200" u="none" cap="none" strike="noStrike">
                          <a:solidFill>
                            <a:srgbClr val="000000"/>
                          </a:solidFill>
                          <a:latin typeface="Calibri"/>
                          <a:ea typeface="Calibri"/>
                          <a:cs typeface="Calibri"/>
                          <a:sym typeface="Calibri"/>
                        </a:rPr>
                        <a:t>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ctr">
                        <a:spcBef>
                          <a:spcPts val="0"/>
                        </a:spcBef>
                        <a:spcAft>
                          <a:spcPts val="0"/>
                        </a:spcAft>
                        <a:buNone/>
                      </a:pPr>
                      <a:r>
                        <a:rPr b="0"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ctr">
                        <a:spcBef>
                          <a:spcPts val="0"/>
                        </a:spcBef>
                        <a:spcAft>
                          <a:spcPts val="0"/>
                        </a:spcAft>
                        <a:buNone/>
                      </a:pPr>
                      <a:r>
                        <a:rPr b="0" i="0" lang="en-GB" sz="1400" u="none" cap="none" strike="noStrike">
                          <a:solidFill>
                            <a:srgbClr val="808080"/>
                          </a:solidFill>
                          <a:latin typeface="Calibri"/>
                          <a:ea typeface="Calibri"/>
                          <a:cs typeface="Calibri"/>
                          <a:sym typeface="Calibri"/>
                        </a:rPr>
                        <a:t>ns</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BF7"/>
                    </a:solidFill>
                  </a:tcPr>
                </a:tc>
                <a:tc>
                  <a:txBody>
                    <a:bodyPr/>
                    <a:lstStyle/>
                    <a:p>
                      <a:pPr indent="0" lvl="0" marL="0" marR="0" rtl="0" algn="ctr">
                        <a:spcBef>
                          <a:spcPts val="0"/>
                        </a:spcBef>
                        <a:spcAft>
                          <a:spcPts val="0"/>
                        </a:spcAft>
                        <a:buNone/>
                      </a:pPr>
                      <a:r>
                        <a:rPr b="0" i="0" lang="en-GB" sz="1400" u="none" cap="none" strike="noStrike">
                          <a:solidFill>
                            <a:srgbClr val="000000"/>
                          </a:solidFill>
                          <a:latin typeface="Calibri"/>
                          <a:ea typeface="Calibri"/>
                          <a:cs typeface="Calibri"/>
                          <a:sym typeface="Calibri"/>
                        </a:rPr>
                        <a:t>***</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ctr">
                        <a:spcBef>
                          <a:spcPts val="0"/>
                        </a:spcBef>
                        <a:spcAft>
                          <a:spcPts val="0"/>
                        </a:spcAft>
                        <a:buNone/>
                      </a:pPr>
                      <a:r>
                        <a:rPr b="0" i="0" lang="en-GB" sz="1400" u="none" cap="none" strike="noStrike">
                          <a:solidFill>
                            <a:srgbClr val="808080"/>
                          </a:solidFill>
                          <a:latin typeface="Calibri"/>
                          <a:ea typeface="Calibri"/>
                          <a:cs typeface="Calibri"/>
                          <a:sym typeface="Calibri"/>
                        </a:rPr>
                        <a:t>ns</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r>
              <a:tr h="297350">
                <a:tc>
                  <a:txBody>
                    <a:bodyPr/>
                    <a:lstStyle/>
                    <a:p>
                      <a:pPr indent="0" lvl="0" marL="0" marR="0" rtl="0" algn="l">
                        <a:spcBef>
                          <a:spcPts val="0"/>
                        </a:spcBef>
                        <a:spcAft>
                          <a:spcPts val="0"/>
                        </a:spcAft>
                        <a:buNone/>
                      </a:pPr>
                      <a:r>
                        <a:rPr b="0" i="0" lang="en-GB" sz="1400" u="none" cap="none" strike="noStrike">
                          <a:solidFill>
                            <a:schemeClr val="lt1"/>
                          </a:solidFill>
                          <a:latin typeface="Calibri"/>
                          <a:ea typeface="Calibri"/>
                          <a:cs typeface="Calibri"/>
                          <a:sym typeface="Calibri"/>
                        </a:rPr>
                        <a:t>rpt</a:t>
                      </a:r>
                      <a:endParaRPr b="0" i="0" sz="14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2C5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0.273</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0.266</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0.394</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0.266</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0.313</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200" u="none" cap="none" strike="noStrike">
                          <a:solidFill>
                            <a:srgbClr val="000000"/>
                          </a:solidFill>
                          <a:latin typeface="Calibri"/>
                          <a:ea typeface="Calibri"/>
                          <a:cs typeface="Calibri"/>
                          <a:sym typeface="Calibri"/>
                        </a:rPr>
                        <a:t>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0.247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0.450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0.415</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0.273</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0.254</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200" u="none" cap="none" strike="noStrike">
                          <a:solidFill>
                            <a:srgbClr val="000000"/>
                          </a:solidFill>
                          <a:latin typeface="Calibri"/>
                          <a:ea typeface="Calibri"/>
                          <a:cs typeface="Calibri"/>
                          <a:sym typeface="Calibri"/>
                        </a:rPr>
                        <a:t>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0.279</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0.268</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0.454</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0.264</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0.457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97350">
                <a:tc>
                  <a:txBody>
                    <a:bodyPr/>
                    <a:lstStyle/>
                    <a:p>
                      <a:pPr indent="0" lvl="0" marL="0" marR="0" rtl="0" algn="l">
                        <a:spcBef>
                          <a:spcPts val="0"/>
                        </a:spcBef>
                        <a:spcAft>
                          <a:spcPts val="0"/>
                        </a:spcAft>
                        <a:buNone/>
                      </a:pPr>
                      <a:r>
                        <a:rPr b="0" i="0" lang="en-GB" sz="1400" u="none" cap="none" strike="noStrike">
                          <a:solidFill>
                            <a:schemeClr val="lt1"/>
                          </a:solidFill>
                          <a:latin typeface="Calibri"/>
                          <a:ea typeface="Calibri"/>
                          <a:cs typeface="Calibri"/>
                          <a:sym typeface="Calibri"/>
                        </a:rPr>
                        <a:t>se</a:t>
                      </a:r>
                      <a:endParaRPr b="0" i="0" sz="1400" u="none" cap="none" strike="noStrike">
                        <a:solidFill>
                          <a:schemeClr val="lt1"/>
                        </a:solidFill>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012C5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0.031</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0.030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0.032</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0.030</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0.031</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200" u="none" cap="none" strike="noStrike">
                          <a:solidFill>
                            <a:srgbClr val="000000"/>
                          </a:solidFill>
                          <a:latin typeface="Calibri"/>
                          <a:ea typeface="Calibri"/>
                          <a:cs typeface="Calibri"/>
                          <a:sym typeface="Calibri"/>
                        </a:rPr>
                        <a:t>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0.037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0.047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0.048</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0.037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0.039</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GB" sz="1200" u="none" cap="none" strike="noStrike">
                          <a:solidFill>
                            <a:srgbClr val="000000"/>
                          </a:solidFill>
                          <a:latin typeface="Calibri"/>
                          <a:ea typeface="Calibri"/>
                          <a:cs typeface="Calibri"/>
                          <a:sym typeface="Calibri"/>
                        </a:rPr>
                        <a:t> </a:t>
                      </a:r>
                      <a:endParaRPr b="0" i="0" sz="23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0.057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4D6"/>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0.062</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0.067</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DDEBF7"/>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0.056</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A"/>
                    </a:solidFill>
                  </a:tcPr>
                </a:tc>
                <a:tc>
                  <a:txBody>
                    <a:bodyPr/>
                    <a:lstStyle/>
                    <a:p>
                      <a:pPr indent="0" lvl="0" marL="0" marR="0" rtl="0" algn="r">
                        <a:spcBef>
                          <a:spcPts val="0"/>
                        </a:spcBef>
                        <a:spcAft>
                          <a:spcPts val="0"/>
                        </a:spcAft>
                        <a:buNone/>
                      </a:pPr>
                      <a:r>
                        <a:rPr b="0" i="0" lang="en-GB" sz="1400" u="none" cap="none" strike="noStrike">
                          <a:solidFill>
                            <a:srgbClr val="000000"/>
                          </a:solidFill>
                          <a:latin typeface="Calibri"/>
                          <a:ea typeface="Calibri"/>
                          <a:cs typeface="Calibri"/>
                          <a:sym typeface="Calibri"/>
                        </a:rPr>
                        <a:t>0.065</a:t>
                      </a:r>
                      <a:endParaRPr b="0" i="0" sz="1400" u="none" cap="none" strike="noStrike">
                        <a:latin typeface="Arial"/>
                        <a:ea typeface="Arial"/>
                        <a:cs typeface="Arial"/>
                        <a:sym typeface="Arial"/>
                      </a:endParaRPr>
                    </a:p>
                  </a:txBody>
                  <a:tcPr marT="12375" marB="0" marR="12375" marL="123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r>
            </a:tbl>
          </a:graphicData>
        </a:graphic>
      </p:graphicFrame>
      <p:sp>
        <p:nvSpPr>
          <p:cNvPr id="410" name="Google Shape;410;p19"/>
          <p:cNvSpPr/>
          <p:nvPr/>
        </p:nvSpPr>
        <p:spPr>
          <a:xfrm>
            <a:off x="829006" y="4957920"/>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11" name="Google Shape;411;p19"/>
          <p:cNvSpPr/>
          <p:nvPr/>
        </p:nvSpPr>
        <p:spPr>
          <a:xfrm>
            <a:off x="4557983" y="4960371"/>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12" name="Google Shape;412;p19"/>
          <p:cNvSpPr/>
          <p:nvPr/>
        </p:nvSpPr>
        <p:spPr>
          <a:xfrm>
            <a:off x="8286960" y="4960371"/>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13" name="Google Shape;413;p19"/>
          <p:cNvSpPr/>
          <p:nvPr/>
        </p:nvSpPr>
        <p:spPr>
          <a:xfrm>
            <a:off x="2204026" y="4963176"/>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14" name="Google Shape;414;p19"/>
          <p:cNvSpPr/>
          <p:nvPr/>
        </p:nvSpPr>
        <p:spPr>
          <a:xfrm>
            <a:off x="5941221" y="4963176"/>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15" name="Google Shape;415;p19"/>
          <p:cNvSpPr/>
          <p:nvPr/>
        </p:nvSpPr>
        <p:spPr>
          <a:xfrm>
            <a:off x="9723642" y="4968146"/>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16" name="Google Shape;416;p19"/>
          <p:cNvSpPr/>
          <p:nvPr/>
        </p:nvSpPr>
        <p:spPr>
          <a:xfrm>
            <a:off x="2968454" y="4974009"/>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17" name="Google Shape;417;p19"/>
          <p:cNvSpPr/>
          <p:nvPr/>
        </p:nvSpPr>
        <p:spPr>
          <a:xfrm>
            <a:off x="6697431" y="4963176"/>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18" name="Google Shape;418;p19"/>
          <p:cNvSpPr/>
          <p:nvPr/>
        </p:nvSpPr>
        <p:spPr>
          <a:xfrm>
            <a:off x="10479852" y="4974009"/>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19" name="Google Shape;419;p19"/>
          <p:cNvSpPr/>
          <p:nvPr/>
        </p:nvSpPr>
        <p:spPr>
          <a:xfrm>
            <a:off x="5264491" y="4968146"/>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20" name="Google Shape;420;p19"/>
          <p:cNvSpPr/>
          <p:nvPr/>
        </p:nvSpPr>
        <p:spPr>
          <a:xfrm>
            <a:off x="11165931" y="4976634"/>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21" name="Google Shape;421;p19"/>
          <p:cNvSpPr/>
          <p:nvPr/>
        </p:nvSpPr>
        <p:spPr>
          <a:xfrm>
            <a:off x="11151297" y="2762305"/>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22" name="Google Shape;422;p19"/>
          <p:cNvSpPr/>
          <p:nvPr/>
        </p:nvSpPr>
        <p:spPr>
          <a:xfrm>
            <a:off x="9723642" y="2821689"/>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23" name="Google Shape;423;p19"/>
          <p:cNvSpPr/>
          <p:nvPr/>
        </p:nvSpPr>
        <p:spPr>
          <a:xfrm>
            <a:off x="7477306" y="2777692"/>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24" name="Google Shape;424;p19"/>
          <p:cNvSpPr/>
          <p:nvPr/>
        </p:nvSpPr>
        <p:spPr>
          <a:xfrm>
            <a:off x="5983604" y="2762304"/>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25" name="Google Shape;425;p19"/>
          <p:cNvSpPr/>
          <p:nvPr/>
        </p:nvSpPr>
        <p:spPr>
          <a:xfrm>
            <a:off x="5236753" y="2796737"/>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26" name="Google Shape;426;p19"/>
          <p:cNvSpPr/>
          <p:nvPr/>
        </p:nvSpPr>
        <p:spPr>
          <a:xfrm>
            <a:off x="4503522" y="2777692"/>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27" name="Google Shape;427;p19"/>
          <p:cNvSpPr/>
          <p:nvPr/>
        </p:nvSpPr>
        <p:spPr>
          <a:xfrm>
            <a:off x="3623804" y="2794158"/>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28" name="Google Shape;428;p19"/>
          <p:cNvSpPr/>
          <p:nvPr/>
        </p:nvSpPr>
        <p:spPr>
          <a:xfrm>
            <a:off x="775510" y="2762305"/>
            <a:ext cx="779875" cy="666695"/>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29" name="Google Shape;429;p19"/>
          <p:cNvSpPr/>
          <p:nvPr/>
        </p:nvSpPr>
        <p:spPr>
          <a:xfrm>
            <a:off x="1346417" y="2614009"/>
            <a:ext cx="1924331" cy="2467441"/>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30" name="Google Shape;430;p19"/>
          <p:cNvSpPr/>
          <p:nvPr/>
        </p:nvSpPr>
        <p:spPr>
          <a:xfrm>
            <a:off x="5079364" y="2595091"/>
            <a:ext cx="1924331" cy="2467441"/>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10"/>
                                        </p:tgtEl>
                                      </p:cBhvr>
                                    </p:animEffect>
                                    <p:set>
                                      <p:cBhvr>
                                        <p:cTn dur="1" fill="hold">
                                          <p:stCondLst>
                                            <p:cond delay="500"/>
                                          </p:stCondLst>
                                        </p:cTn>
                                        <p:tgtEl>
                                          <p:spTgt spid="41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11"/>
                                        </p:tgtEl>
                                      </p:cBhvr>
                                    </p:animEffect>
                                    <p:set>
                                      <p:cBhvr>
                                        <p:cTn dur="1" fill="hold">
                                          <p:stCondLst>
                                            <p:cond delay="500"/>
                                          </p:stCondLst>
                                        </p:cTn>
                                        <p:tgtEl>
                                          <p:spTgt spid="41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12"/>
                                        </p:tgtEl>
                                      </p:cBhvr>
                                    </p:animEffect>
                                    <p:set>
                                      <p:cBhvr>
                                        <p:cTn dur="1" fill="hold">
                                          <p:stCondLst>
                                            <p:cond delay="500"/>
                                          </p:stCondLst>
                                        </p:cTn>
                                        <p:tgtEl>
                                          <p:spTgt spid="41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13"/>
                                        </p:tgtEl>
                                      </p:cBhvr>
                                    </p:animEffect>
                                    <p:set>
                                      <p:cBhvr>
                                        <p:cTn dur="1" fill="hold">
                                          <p:stCondLst>
                                            <p:cond delay="500"/>
                                          </p:stCondLst>
                                        </p:cTn>
                                        <p:tgtEl>
                                          <p:spTgt spid="4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14"/>
                                        </p:tgtEl>
                                      </p:cBhvr>
                                    </p:animEffect>
                                    <p:set>
                                      <p:cBhvr>
                                        <p:cTn dur="1" fill="hold">
                                          <p:stCondLst>
                                            <p:cond delay="500"/>
                                          </p:stCondLst>
                                        </p:cTn>
                                        <p:tgtEl>
                                          <p:spTgt spid="41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15"/>
                                        </p:tgtEl>
                                      </p:cBhvr>
                                    </p:animEffect>
                                    <p:set>
                                      <p:cBhvr>
                                        <p:cTn dur="1" fill="hold">
                                          <p:stCondLst>
                                            <p:cond delay="500"/>
                                          </p:stCondLst>
                                        </p:cTn>
                                        <p:tgtEl>
                                          <p:spTgt spid="41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16"/>
                                        </p:tgtEl>
                                      </p:cBhvr>
                                    </p:animEffect>
                                    <p:set>
                                      <p:cBhvr>
                                        <p:cTn dur="1" fill="hold">
                                          <p:stCondLst>
                                            <p:cond delay="500"/>
                                          </p:stCondLst>
                                        </p:cTn>
                                        <p:tgtEl>
                                          <p:spTgt spid="4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17"/>
                                        </p:tgtEl>
                                      </p:cBhvr>
                                    </p:animEffect>
                                    <p:set>
                                      <p:cBhvr>
                                        <p:cTn dur="1" fill="hold">
                                          <p:stCondLst>
                                            <p:cond delay="500"/>
                                          </p:stCondLst>
                                        </p:cTn>
                                        <p:tgtEl>
                                          <p:spTgt spid="41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18"/>
                                        </p:tgtEl>
                                      </p:cBhvr>
                                    </p:animEffect>
                                    <p:set>
                                      <p:cBhvr>
                                        <p:cTn dur="1" fill="hold">
                                          <p:stCondLst>
                                            <p:cond delay="500"/>
                                          </p:stCondLst>
                                        </p:cTn>
                                        <p:tgtEl>
                                          <p:spTgt spid="418"/>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19"/>
                                        </p:tgtEl>
                                      </p:cBhvr>
                                    </p:animEffect>
                                    <p:set>
                                      <p:cBhvr>
                                        <p:cTn dur="1" fill="hold">
                                          <p:stCondLst>
                                            <p:cond delay="500"/>
                                          </p:stCondLst>
                                        </p:cTn>
                                        <p:tgtEl>
                                          <p:spTgt spid="41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0"/>
                                        </p:tgtEl>
                                      </p:cBhvr>
                                    </p:animEffect>
                                    <p:set>
                                      <p:cBhvr>
                                        <p:cTn dur="1" fill="hold">
                                          <p:stCondLst>
                                            <p:cond delay="500"/>
                                          </p:stCondLst>
                                        </p:cTn>
                                        <p:tgtEl>
                                          <p:spTgt spid="420"/>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21"/>
                                        </p:tgtEl>
                                      </p:cBhvr>
                                    </p:animEffect>
                                    <p:set>
                                      <p:cBhvr>
                                        <p:cTn dur="1" fill="hold">
                                          <p:stCondLst>
                                            <p:cond delay="500"/>
                                          </p:stCondLst>
                                        </p:cTn>
                                        <p:tgtEl>
                                          <p:spTgt spid="42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2"/>
                                        </p:tgtEl>
                                      </p:cBhvr>
                                    </p:animEffect>
                                    <p:set>
                                      <p:cBhvr>
                                        <p:cTn dur="1" fill="hold">
                                          <p:stCondLst>
                                            <p:cond delay="500"/>
                                          </p:stCondLst>
                                        </p:cTn>
                                        <p:tgtEl>
                                          <p:spTgt spid="42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3"/>
                                        </p:tgtEl>
                                      </p:cBhvr>
                                    </p:animEffect>
                                    <p:set>
                                      <p:cBhvr>
                                        <p:cTn dur="1" fill="hold">
                                          <p:stCondLst>
                                            <p:cond delay="500"/>
                                          </p:stCondLst>
                                        </p:cTn>
                                        <p:tgtEl>
                                          <p:spTgt spid="42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4"/>
                                        </p:tgtEl>
                                      </p:cBhvr>
                                    </p:animEffect>
                                    <p:set>
                                      <p:cBhvr>
                                        <p:cTn dur="1" fill="hold">
                                          <p:stCondLst>
                                            <p:cond delay="500"/>
                                          </p:stCondLst>
                                        </p:cTn>
                                        <p:tgtEl>
                                          <p:spTgt spid="42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5"/>
                                        </p:tgtEl>
                                      </p:cBhvr>
                                    </p:animEffect>
                                    <p:set>
                                      <p:cBhvr>
                                        <p:cTn dur="1" fill="hold">
                                          <p:stCondLst>
                                            <p:cond delay="500"/>
                                          </p:stCondLst>
                                        </p:cTn>
                                        <p:tgtEl>
                                          <p:spTgt spid="42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6"/>
                                        </p:tgtEl>
                                      </p:cBhvr>
                                    </p:animEffect>
                                    <p:set>
                                      <p:cBhvr>
                                        <p:cTn dur="1" fill="hold">
                                          <p:stCondLst>
                                            <p:cond delay="500"/>
                                          </p:stCondLst>
                                        </p:cTn>
                                        <p:tgtEl>
                                          <p:spTgt spid="42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7"/>
                                        </p:tgtEl>
                                      </p:cBhvr>
                                    </p:animEffect>
                                    <p:set>
                                      <p:cBhvr>
                                        <p:cTn dur="1" fill="hold">
                                          <p:stCondLst>
                                            <p:cond delay="500"/>
                                          </p:stCondLst>
                                        </p:cTn>
                                        <p:tgtEl>
                                          <p:spTgt spid="42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8"/>
                                        </p:tgtEl>
                                      </p:cBhvr>
                                    </p:animEffect>
                                    <p:set>
                                      <p:cBhvr>
                                        <p:cTn dur="1" fill="hold">
                                          <p:stCondLst>
                                            <p:cond delay="500"/>
                                          </p:stCondLst>
                                        </p:cTn>
                                        <p:tgtEl>
                                          <p:spTgt spid="428"/>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29"/>
                                        </p:tgtEl>
                                      </p:cBhvr>
                                    </p:animEffect>
                                    <p:set>
                                      <p:cBhvr>
                                        <p:cTn dur="1" fill="hold">
                                          <p:stCondLst>
                                            <p:cond delay="500"/>
                                          </p:stCondLst>
                                        </p:cTn>
                                        <p:tgtEl>
                                          <p:spTgt spid="42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30"/>
                                        </p:tgtEl>
                                      </p:cBhvr>
                                    </p:animEffect>
                                    <p:set>
                                      <p:cBhvr>
                                        <p:cTn dur="1" fill="hold">
                                          <p:stCondLst>
                                            <p:cond delay="500"/>
                                          </p:stCondLst>
                                        </p:cTn>
                                        <p:tgtEl>
                                          <p:spTgt spid="43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
          <p:cNvPicPr preferRelativeResize="0"/>
          <p:nvPr/>
        </p:nvPicPr>
        <p:blipFill rotWithShape="1">
          <a:blip r:embed="rId3">
            <a:alphaModFix/>
          </a:blip>
          <a:srcRect b="0" l="0" r="0" t="0"/>
          <a:stretch/>
        </p:blipFill>
        <p:spPr>
          <a:xfrm>
            <a:off x="6339168" y="2597649"/>
            <a:ext cx="3220410" cy="1414884"/>
          </a:xfrm>
          <a:prstGeom prst="rect">
            <a:avLst/>
          </a:prstGeom>
          <a:noFill/>
          <a:ln>
            <a:noFill/>
          </a:ln>
        </p:spPr>
      </p:pic>
      <p:pic>
        <p:nvPicPr>
          <p:cNvPr id="138" name="Google Shape;138;p2"/>
          <p:cNvPicPr preferRelativeResize="0"/>
          <p:nvPr/>
        </p:nvPicPr>
        <p:blipFill rotWithShape="1">
          <a:blip r:embed="rId4">
            <a:alphaModFix/>
          </a:blip>
          <a:srcRect b="0" l="0" r="0" t="0"/>
          <a:stretch/>
        </p:blipFill>
        <p:spPr>
          <a:xfrm>
            <a:off x="9180321" y="3696940"/>
            <a:ext cx="2453093" cy="3065206"/>
          </a:xfrm>
          <a:prstGeom prst="rect">
            <a:avLst/>
          </a:prstGeom>
          <a:noFill/>
          <a:ln>
            <a:noFill/>
          </a:ln>
        </p:spPr>
      </p:pic>
      <p:pic>
        <p:nvPicPr>
          <p:cNvPr id="139" name="Google Shape;139;p2"/>
          <p:cNvPicPr preferRelativeResize="0"/>
          <p:nvPr/>
        </p:nvPicPr>
        <p:blipFill rotWithShape="1">
          <a:blip r:embed="rId5">
            <a:alphaModFix/>
          </a:blip>
          <a:srcRect b="0" l="0" r="0" t="0"/>
          <a:stretch/>
        </p:blipFill>
        <p:spPr>
          <a:xfrm>
            <a:off x="130998" y="1277244"/>
            <a:ext cx="2685614" cy="3795459"/>
          </a:xfrm>
          <a:prstGeom prst="rect">
            <a:avLst/>
          </a:prstGeom>
          <a:noFill/>
          <a:ln>
            <a:noFill/>
          </a:ln>
        </p:spPr>
      </p:pic>
      <p:pic>
        <p:nvPicPr>
          <p:cNvPr id="140" name="Google Shape;140;p2"/>
          <p:cNvPicPr preferRelativeResize="0"/>
          <p:nvPr/>
        </p:nvPicPr>
        <p:blipFill rotWithShape="1">
          <a:blip r:embed="rId6">
            <a:alphaModFix/>
          </a:blip>
          <a:srcRect b="0" l="0" r="0" t="0"/>
          <a:stretch/>
        </p:blipFill>
        <p:spPr>
          <a:xfrm>
            <a:off x="9649881" y="1267536"/>
            <a:ext cx="2501542" cy="2161463"/>
          </a:xfrm>
          <a:prstGeom prst="rect">
            <a:avLst/>
          </a:prstGeom>
          <a:noFill/>
          <a:ln>
            <a:noFill/>
          </a:ln>
        </p:spPr>
      </p:pic>
      <p:pic>
        <p:nvPicPr>
          <p:cNvPr id="141" name="Google Shape;141;p2"/>
          <p:cNvPicPr preferRelativeResize="0"/>
          <p:nvPr/>
        </p:nvPicPr>
        <p:blipFill rotWithShape="1">
          <a:blip r:embed="rId7">
            <a:alphaModFix/>
          </a:blip>
          <a:srcRect b="0" l="0" r="0" t="0"/>
          <a:stretch/>
        </p:blipFill>
        <p:spPr>
          <a:xfrm>
            <a:off x="1730400" y="4907968"/>
            <a:ext cx="3031616" cy="1950032"/>
          </a:xfrm>
          <a:prstGeom prst="rect">
            <a:avLst/>
          </a:prstGeom>
          <a:noFill/>
          <a:ln>
            <a:noFill/>
          </a:ln>
        </p:spPr>
      </p:pic>
      <p:pic>
        <p:nvPicPr>
          <p:cNvPr id="142" name="Google Shape;142;p2"/>
          <p:cNvPicPr preferRelativeResize="0"/>
          <p:nvPr/>
        </p:nvPicPr>
        <p:blipFill rotWithShape="1">
          <a:blip r:embed="rId8">
            <a:alphaModFix/>
          </a:blip>
          <a:srcRect b="0" l="0" r="0" t="0"/>
          <a:stretch/>
        </p:blipFill>
        <p:spPr>
          <a:xfrm>
            <a:off x="2816612" y="1950031"/>
            <a:ext cx="3432253" cy="2710121"/>
          </a:xfrm>
          <a:prstGeom prst="rect">
            <a:avLst/>
          </a:prstGeom>
          <a:noFill/>
          <a:ln>
            <a:noFill/>
          </a:ln>
        </p:spPr>
      </p:pic>
      <p:sp>
        <p:nvSpPr>
          <p:cNvPr id="143" name="Google Shape;143;p2"/>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Background – media take on male fertility</a:t>
            </a:r>
            <a:endParaRPr/>
          </a:p>
        </p:txBody>
      </p:sp>
      <p:pic>
        <p:nvPicPr>
          <p:cNvPr id="144" name="Google Shape;144;p2"/>
          <p:cNvPicPr preferRelativeResize="0"/>
          <p:nvPr/>
        </p:nvPicPr>
        <p:blipFill rotWithShape="1">
          <a:blip r:embed="rId9">
            <a:alphaModFix/>
          </a:blip>
          <a:srcRect b="0" l="0" r="0" t="0"/>
          <a:stretch/>
        </p:blipFill>
        <p:spPr>
          <a:xfrm>
            <a:off x="5990823" y="4203434"/>
            <a:ext cx="2608745" cy="22590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0"/>
          <p:cNvSpPr/>
          <p:nvPr/>
        </p:nvSpPr>
        <p:spPr>
          <a:xfrm>
            <a:off x="8252292" y="1936236"/>
            <a:ext cx="1262415" cy="4022756"/>
          </a:xfrm>
          <a:prstGeom prst="rect">
            <a:avLst/>
          </a:prstGeom>
          <a:solidFill>
            <a:schemeClr val="accent1"/>
          </a:solidFill>
          <a:ln cap="flat" cmpd="sng" w="12700">
            <a:solidFill>
              <a:srgbClr val="BAA2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37" name="Google Shape;437;p20"/>
          <p:cNvSpPr/>
          <p:nvPr/>
        </p:nvSpPr>
        <p:spPr>
          <a:xfrm>
            <a:off x="2560436" y="1186993"/>
            <a:ext cx="5113115" cy="5379061"/>
          </a:xfrm>
          <a:prstGeom prst="rect">
            <a:avLst/>
          </a:prstGeom>
          <a:solidFill>
            <a:schemeClr val="accent1"/>
          </a:solidFill>
          <a:ln cap="flat" cmpd="sng" w="12700">
            <a:solidFill>
              <a:srgbClr val="BAA2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38" name="Google Shape;438;p20"/>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General declining effect of age (m)</a:t>
            </a:r>
            <a:endParaRPr/>
          </a:p>
        </p:txBody>
      </p:sp>
      <p:graphicFrame>
        <p:nvGraphicFramePr>
          <p:cNvPr id="439" name="Google Shape;439;p20"/>
          <p:cNvGraphicFramePr/>
          <p:nvPr/>
        </p:nvGraphicFramePr>
        <p:xfrm>
          <a:off x="2683267" y="1350320"/>
          <a:ext cx="3000000" cy="3000000"/>
        </p:xfrm>
        <a:graphic>
          <a:graphicData uri="http://schemas.openxmlformats.org/drawingml/2006/table">
            <a:tbl>
              <a:tblPr>
                <a:noFill/>
                <a:tableStyleId>{AB3D84FE-69B5-46D7-B03E-432078BC868E}</a:tableStyleId>
              </a:tblPr>
              <a:tblGrid>
                <a:gridCol w="504775"/>
                <a:gridCol w="568400"/>
                <a:gridCol w="951475"/>
                <a:gridCol w="1013250"/>
                <a:gridCol w="852625"/>
                <a:gridCol w="1000900"/>
              </a:tblGrid>
              <a:tr h="272075">
                <a:tc>
                  <a:txBody>
                    <a:bodyPr/>
                    <a:lstStyle/>
                    <a:p>
                      <a:pPr indent="0" lvl="0" marL="0" marR="0" rtl="0" algn="l">
                        <a:spcBef>
                          <a:spcPts val="0"/>
                        </a:spcBef>
                        <a:spcAft>
                          <a:spcPts val="0"/>
                        </a:spcAft>
                        <a:buNone/>
                      </a:pPr>
                      <a:r>
                        <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c>
                  <a:txBody>
                    <a:bodyPr/>
                    <a:lstStyle/>
                    <a:p>
                      <a:pPr indent="0" lvl="0" marL="0" marR="0" rtl="0" algn="l">
                        <a:spcBef>
                          <a:spcPts val="0"/>
                        </a:spcBef>
                        <a:spcAft>
                          <a:spcPts val="0"/>
                        </a:spcAft>
                        <a:buNone/>
                      </a:pPr>
                      <a:r>
                        <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c gridSpan="3">
                  <a:txBody>
                    <a:bodyPr/>
                    <a:lstStyle/>
                    <a:p>
                      <a:pPr indent="0" lvl="0" marL="0" marR="0" rtl="0" algn="ctr">
                        <a:spcBef>
                          <a:spcPts val="0"/>
                        </a:spcBef>
                        <a:spcAft>
                          <a:spcPts val="0"/>
                        </a:spcAft>
                        <a:buNone/>
                      </a:pPr>
                      <a:r>
                        <a:rPr lang="en-GB" sz="1400" u="none" cap="none" strike="noStrike">
                          <a:solidFill>
                            <a:schemeClr val="lt1"/>
                          </a:solidFill>
                        </a:rPr>
                        <a:t>Age (months)</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c hMerge="1"/>
                <a:tc hMerge="1"/>
                <a:tc>
                  <a:txBody>
                    <a:bodyPr/>
                    <a:lstStyle/>
                    <a:p>
                      <a:pPr indent="0" lvl="0" marL="0" marR="0" rtl="0" algn="l">
                        <a:spcBef>
                          <a:spcPts val="0"/>
                        </a:spcBef>
                        <a:spcAft>
                          <a:spcPts val="0"/>
                        </a:spcAft>
                        <a:buNone/>
                      </a:pPr>
                      <a:r>
                        <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r>
              <a:tr h="272075">
                <a:tc>
                  <a:txBody>
                    <a:bodyPr/>
                    <a:lstStyle/>
                    <a:p>
                      <a:pPr indent="0" lvl="0" marL="0" marR="0" rtl="0" algn="l">
                        <a:spcBef>
                          <a:spcPts val="0"/>
                        </a:spcBef>
                        <a:spcAft>
                          <a:spcPts val="0"/>
                        </a:spcAft>
                        <a:buNone/>
                      </a:pPr>
                      <a:r>
                        <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c>
                  <a:txBody>
                    <a:bodyPr/>
                    <a:lstStyle/>
                    <a:p>
                      <a:pPr indent="0" lvl="0" marL="0" marR="0" rtl="0" algn="l">
                        <a:spcBef>
                          <a:spcPts val="0"/>
                        </a:spcBef>
                        <a:spcAft>
                          <a:spcPts val="0"/>
                        </a:spcAft>
                        <a:buNone/>
                      </a:pPr>
                      <a:r>
                        <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c>
                  <a:txBody>
                    <a:bodyPr/>
                    <a:lstStyle/>
                    <a:p>
                      <a:pPr indent="0" lvl="0" marL="0" marR="0" rtl="0" algn="ctr">
                        <a:spcBef>
                          <a:spcPts val="0"/>
                        </a:spcBef>
                        <a:spcAft>
                          <a:spcPts val="0"/>
                        </a:spcAft>
                        <a:buNone/>
                      </a:pPr>
                      <a:r>
                        <a:rPr lang="en-GB" sz="1400" u="none" cap="none" strike="noStrike">
                          <a:solidFill>
                            <a:schemeClr val="lt1"/>
                          </a:solidFill>
                        </a:rPr>
                        <a:t>regr coef</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c>
                  <a:txBody>
                    <a:bodyPr/>
                    <a:lstStyle/>
                    <a:p>
                      <a:pPr indent="0" lvl="0" marL="0" marR="0" rtl="0" algn="ctr">
                        <a:spcBef>
                          <a:spcPts val="0"/>
                        </a:spcBef>
                        <a:spcAft>
                          <a:spcPts val="0"/>
                        </a:spcAft>
                        <a:buNone/>
                      </a:pPr>
                      <a:r>
                        <a:rPr lang="en-GB" sz="1400" u="none" cap="none" strike="noStrike">
                          <a:solidFill>
                            <a:schemeClr val="lt1"/>
                          </a:solidFill>
                        </a:rPr>
                        <a:t>p-val</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c>
                  <a:txBody>
                    <a:bodyPr/>
                    <a:lstStyle/>
                    <a:p>
                      <a:pPr indent="0" lvl="0" marL="0" marR="0" rtl="0" algn="ctr">
                        <a:spcBef>
                          <a:spcPts val="0"/>
                        </a:spcBef>
                        <a:spcAft>
                          <a:spcPts val="0"/>
                        </a:spcAft>
                        <a:buNone/>
                      </a:pPr>
                      <a:r>
                        <a:rPr lang="en-GB" sz="1400" u="none" cap="none" strike="noStrike">
                          <a:solidFill>
                            <a:schemeClr val="lt1"/>
                          </a:solidFill>
                        </a:rPr>
                        <a:t>12m age</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c>
                  <a:txBody>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CONC</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-2.14</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-25.70</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million</a:t>
                      </a:r>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MOT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-0.069</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-0.83</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a:t>
                      </a:r>
                      <a:endParaRPr/>
                    </a:p>
                  </a:txBody>
                  <a:tcPr marT="9525" marB="0" marR="9525" marL="9525" anchor="b"/>
                </a:tc>
              </a:tr>
              <a:tr h="272075">
                <a:tc>
                  <a:txBody>
                    <a:bodyPr/>
                    <a:lstStyle/>
                    <a:p>
                      <a:pPr indent="0" lvl="0" marL="0" marR="0" rtl="0" algn="l">
                        <a:spcBef>
                          <a:spcPts val="0"/>
                        </a:spcBef>
                        <a:spcAft>
                          <a:spcPts val="0"/>
                        </a:spcAft>
                        <a:buNone/>
                      </a:pPr>
                      <a:r>
                        <a:rPr lang="en-GB" sz="1400" u="none" cap="none" strike="noStrike"/>
                        <a:t> Lab</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TNLS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-0.182</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-2.19</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TSO</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0.043</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n/a</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VOL</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0.007</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0.084</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ml</a:t>
                      </a:r>
                      <a:endParaRPr/>
                    </a:p>
                  </a:txBody>
                  <a:tcPr marT="9525" marB="0" marR="9525" marL="9525" anchor="b"/>
                </a:tc>
              </a:tr>
              <a:tr h="194300">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CONC</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0.72</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Clr>
                          <a:schemeClr val="dk1"/>
                        </a:buClr>
                        <a:buSzPts val="1400"/>
                        <a:buFont typeface="Trebuchet MS"/>
                        <a:buNone/>
                      </a:pPr>
                      <a:r>
                        <a:rPr lang="en-GB" sz="1400" u="none" cap="none" strike="noStrike"/>
                        <a:t>n/a</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MOT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-0.081</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-0.98</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a:t>
                      </a:r>
                      <a:endParaRPr/>
                    </a:p>
                  </a:txBody>
                  <a:tcPr marT="9525" marB="0" marR="9525" marL="9525" anchor="b"/>
                </a:tc>
              </a:tr>
              <a:tr h="272075">
                <a:tc>
                  <a:txBody>
                    <a:bodyPr/>
                    <a:lstStyle/>
                    <a:p>
                      <a:pPr indent="0" lvl="0" marL="0" marR="0" rtl="0" algn="l">
                        <a:spcBef>
                          <a:spcPts val="0"/>
                        </a:spcBef>
                        <a:spcAft>
                          <a:spcPts val="0"/>
                        </a:spcAft>
                        <a:buNone/>
                      </a:pPr>
                      <a:r>
                        <a:rPr lang="en-GB" sz="1400" u="none" cap="none" strike="noStrike"/>
                        <a:t> GR</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TNLS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-0.174</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-2.09</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a:t>
                      </a:r>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TSO</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0.358</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n/a</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VOL</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0.0002</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n/a</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r h="19412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CONC</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-1.33</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-15.80</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million</a:t>
                      </a:r>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MOT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-0.112</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-1.349</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a:t>
                      </a:r>
                      <a:endParaRPr/>
                    </a:p>
                  </a:txBody>
                  <a:tcPr marT="9525" marB="0" marR="9525" marL="9525" anchor="b"/>
                </a:tc>
              </a:tr>
              <a:tr h="272075">
                <a:tc>
                  <a:txBody>
                    <a:bodyPr/>
                    <a:lstStyle/>
                    <a:p>
                      <a:pPr indent="0" lvl="0" marL="0" marR="0" rtl="0" algn="l">
                        <a:spcBef>
                          <a:spcPts val="0"/>
                        </a:spcBef>
                        <a:spcAft>
                          <a:spcPts val="0"/>
                        </a:spcAft>
                        <a:buNone/>
                      </a:pPr>
                      <a:r>
                        <a:rPr lang="en-GB" sz="1400" u="none" cap="none" strike="noStrike"/>
                        <a:t> GSD</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TNLS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-0.081</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-0.975</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a:t>
                      </a:r>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TSO</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-1.731</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n/a</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VOL</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0.003</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n/a</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bl>
          </a:graphicData>
        </a:graphic>
      </p:graphicFrame>
      <p:graphicFrame>
        <p:nvGraphicFramePr>
          <p:cNvPr id="440" name="Google Shape;440;p20"/>
          <p:cNvGraphicFramePr/>
          <p:nvPr/>
        </p:nvGraphicFramePr>
        <p:xfrm>
          <a:off x="8371646" y="2047342"/>
          <a:ext cx="3000000" cy="3000000"/>
        </p:xfrm>
        <a:graphic>
          <a:graphicData uri="http://schemas.openxmlformats.org/drawingml/2006/table">
            <a:tbl>
              <a:tblPr>
                <a:noFill/>
                <a:tableStyleId>{AB3D84FE-69B5-46D7-B03E-432078BC868E}</a:tableStyleId>
              </a:tblPr>
              <a:tblGrid>
                <a:gridCol w="1012600"/>
              </a:tblGrid>
              <a:tr h="440825">
                <a:tc>
                  <a:txBody>
                    <a:bodyPr/>
                    <a:lstStyle/>
                    <a:p>
                      <a:pPr indent="0" lvl="0" marL="0" marR="0" rtl="0" algn="ctr">
                        <a:spcBef>
                          <a:spcPts val="0"/>
                        </a:spcBef>
                        <a:spcAft>
                          <a:spcPts val="0"/>
                        </a:spcAft>
                        <a:buNone/>
                      </a:pPr>
                      <a:r>
                        <a:rPr b="0" i="0" lang="en-GB" sz="1600" u="none" cap="none" strike="noStrike">
                          <a:solidFill>
                            <a:schemeClr val="lt1"/>
                          </a:solidFill>
                          <a:latin typeface="Calibri"/>
                          <a:ea typeface="Calibri"/>
                          <a:cs typeface="Calibri"/>
                          <a:sym typeface="Calibri"/>
                        </a:rPr>
                        <a:t>12m effect</a:t>
                      </a:r>
                      <a:endParaRPr/>
                    </a:p>
                  </a:txBody>
                  <a:tcPr marT="9525" marB="0" marR="9525" marL="9525" anchor="b">
                    <a:solidFill>
                      <a:srgbClr val="012C5C"/>
                    </a:solidFill>
                  </a:tcPr>
                </a:tc>
              </a:tr>
              <a:tr h="440825">
                <a:tc>
                  <a:txBody>
                    <a:bodyPr/>
                    <a:lstStyle/>
                    <a:p>
                      <a:pPr indent="0" lvl="0" marL="0" marR="0" rtl="0" algn="r">
                        <a:spcBef>
                          <a:spcPts val="0"/>
                        </a:spcBef>
                        <a:spcAft>
                          <a:spcPts val="0"/>
                        </a:spcAft>
                        <a:buNone/>
                      </a:pPr>
                      <a:r>
                        <a:rPr lang="en-GB" sz="1600" u="none" cap="none" strike="noStrike"/>
                        <a:t>-17.92</a:t>
                      </a:r>
                      <a:endParaRPr b="0" i="0" sz="1600" u="none" cap="none" strike="noStrike">
                        <a:solidFill>
                          <a:srgbClr val="000000"/>
                        </a:solidFill>
                        <a:latin typeface="Calibri"/>
                        <a:ea typeface="Calibri"/>
                        <a:cs typeface="Calibri"/>
                        <a:sym typeface="Calibri"/>
                      </a:endParaRPr>
                    </a:p>
                  </a:txBody>
                  <a:tcPr marT="9525" marB="0" marR="9525" marL="9525" anchor="b"/>
                </a:tc>
              </a:tr>
              <a:tr h="292075">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b"/>
                </a:tc>
              </a:tr>
              <a:tr h="440825">
                <a:tc>
                  <a:txBody>
                    <a:bodyPr/>
                    <a:lstStyle/>
                    <a:p>
                      <a:pPr indent="0" lvl="0" marL="0" marR="0" rtl="0" algn="r">
                        <a:spcBef>
                          <a:spcPts val="0"/>
                        </a:spcBef>
                        <a:spcAft>
                          <a:spcPts val="0"/>
                        </a:spcAft>
                        <a:buNone/>
                      </a:pPr>
                      <a:r>
                        <a:rPr lang="en-GB" sz="1600" u="none" cap="none" strike="noStrike"/>
                        <a:t>-0.71</a:t>
                      </a:r>
                      <a:endParaRPr b="0" i="0" sz="1600" u="none" cap="none" strike="noStrike">
                        <a:solidFill>
                          <a:srgbClr val="000000"/>
                        </a:solidFill>
                        <a:latin typeface="Calibri"/>
                        <a:ea typeface="Calibri"/>
                        <a:cs typeface="Calibri"/>
                        <a:sym typeface="Calibri"/>
                      </a:endParaRPr>
                    </a:p>
                  </a:txBody>
                  <a:tcPr marT="9525" marB="0" marR="9525" marL="9525" anchor="b"/>
                </a:tc>
              </a:tr>
              <a:tr h="241575">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b"/>
                </a:tc>
              </a:tr>
              <a:tr h="440825">
                <a:tc>
                  <a:txBody>
                    <a:bodyPr/>
                    <a:lstStyle/>
                    <a:p>
                      <a:pPr indent="0" lvl="0" marL="0" marR="0" rtl="0" algn="r">
                        <a:spcBef>
                          <a:spcPts val="0"/>
                        </a:spcBef>
                        <a:spcAft>
                          <a:spcPts val="0"/>
                        </a:spcAft>
                        <a:buNone/>
                      </a:pPr>
                      <a:r>
                        <a:rPr lang="en-GB" sz="1600" u="none" cap="none" strike="noStrike"/>
                        <a:t>-1.78</a:t>
                      </a:r>
                      <a:endParaRPr b="0" i="0" sz="1600" u="none" cap="none" strike="noStrike">
                        <a:solidFill>
                          <a:srgbClr val="000000"/>
                        </a:solidFill>
                        <a:latin typeface="Calibri"/>
                        <a:ea typeface="Calibri"/>
                        <a:cs typeface="Calibri"/>
                        <a:sym typeface="Calibri"/>
                      </a:endParaRPr>
                    </a:p>
                  </a:txBody>
                  <a:tcPr marT="9525" marB="0" marR="9525" marL="9525" anchor="b"/>
                </a:tc>
              </a:tr>
              <a:tr h="257050">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b"/>
                </a:tc>
              </a:tr>
              <a:tr h="440825">
                <a:tc>
                  <a:txBody>
                    <a:bodyPr/>
                    <a:lstStyle/>
                    <a:p>
                      <a:pPr indent="0" lvl="0" marL="0" marR="0" rtl="0" algn="r">
                        <a:spcBef>
                          <a:spcPts val="0"/>
                        </a:spcBef>
                        <a:spcAft>
                          <a:spcPts val="0"/>
                        </a:spcAft>
                        <a:buNone/>
                      </a:pPr>
                      <a:r>
                        <a:rPr lang="en-GB" sz="1600" u="none" cap="none" strike="noStrike"/>
                        <a:t>-12.46</a:t>
                      </a:r>
                      <a:endParaRPr b="0" i="0" sz="1600" u="none" cap="none" strike="noStrike">
                        <a:solidFill>
                          <a:srgbClr val="000000"/>
                        </a:solidFill>
                        <a:latin typeface="Calibri"/>
                        <a:ea typeface="Calibri"/>
                        <a:cs typeface="Calibri"/>
                        <a:sym typeface="Calibri"/>
                      </a:endParaRPr>
                    </a:p>
                  </a:txBody>
                  <a:tcPr marT="9525" marB="0" marR="9525" marL="9525" anchor="b"/>
                </a:tc>
              </a:tr>
              <a:tr h="241575">
                <a:tc>
                  <a:txBody>
                    <a:bodyPr/>
                    <a:lstStyle/>
                    <a:p>
                      <a:pPr indent="0" lvl="0" marL="0" marR="0" rtl="0" algn="l">
                        <a:spcBef>
                          <a:spcPts val="0"/>
                        </a:spcBef>
                        <a:spcAft>
                          <a:spcPts val="0"/>
                        </a:spcAft>
                        <a:buNone/>
                      </a:pPr>
                      <a:r>
                        <a:t/>
                      </a:r>
                      <a:endParaRPr b="0" i="0" sz="1600" u="none" cap="none" strike="noStrike">
                        <a:solidFill>
                          <a:srgbClr val="000000"/>
                        </a:solidFill>
                        <a:latin typeface="Calibri"/>
                        <a:ea typeface="Calibri"/>
                        <a:cs typeface="Calibri"/>
                        <a:sym typeface="Calibri"/>
                      </a:endParaRPr>
                    </a:p>
                  </a:txBody>
                  <a:tcPr marT="9525" marB="0" marR="9525" marL="9525" anchor="b"/>
                </a:tc>
              </a:tr>
              <a:tr h="440825">
                <a:tc>
                  <a:txBody>
                    <a:bodyPr/>
                    <a:lstStyle/>
                    <a:p>
                      <a:pPr indent="0" lvl="0" marL="0" marR="0" rtl="0" algn="r">
                        <a:spcBef>
                          <a:spcPts val="0"/>
                        </a:spcBef>
                        <a:spcAft>
                          <a:spcPts val="0"/>
                        </a:spcAft>
                        <a:buNone/>
                      </a:pPr>
                      <a:r>
                        <a:rPr lang="en-GB" sz="1600" u="none" cap="none" strike="noStrike"/>
                        <a:t>0.04</a:t>
                      </a:r>
                      <a:endParaRPr b="0" i="0" sz="1600" u="none" cap="none" strike="noStrike">
                        <a:solidFill>
                          <a:srgbClr val="000000"/>
                        </a:solidFill>
                        <a:latin typeface="Calibri"/>
                        <a:ea typeface="Calibri"/>
                        <a:cs typeface="Calibri"/>
                        <a:sym typeface="Calibri"/>
                      </a:endParaRPr>
                    </a:p>
                  </a:txBody>
                  <a:tcPr marT="9525" marB="0" marR="9525" marL="9525" anchor="b"/>
                </a:tc>
              </a:tr>
            </a:tbl>
          </a:graphicData>
        </a:graphic>
      </p:graphicFrame>
      <p:sp>
        <p:nvSpPr>
          <p:cNvPr id="441" name="Google Shape;441;p20"/>
          <p:cNvSpPr/>
          <p:nvPr/>
        </p:nvSpPr>
        <p:spPr>
          <a:xfrm>
            <a:off x="5954251" y="2116181"/>
            <a:ext cx="1008253" cy="656821"/>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42" name="Google Shape;442;p20"/>
          <p:cNvSpPr/>
          <p:nvPr/>
        </p:nvSpPr>
        <p:spPr>
          <a:xfrm>
            <a:off x="5954251" y="3704336"/>
            <a:ext cx="1008253" cy="656821"/>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43" name="Google Shape;443;p20"/>
          <p:cNvSpPr/>
          <p:nvPr/>
        </p:nvSpPr>
        <p:spPr>
          <a:xfrm>
            <a:off x="5915061" y="5289732"/>
            <a:ext cx="1008253" cy="656821"/>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44" name="Google Shape;444;p20"/>
          <p:cNvSpPr/>
          <p:nvPr/>
        </p:nvSpPr>
        <p:spPr>
          <a:xfrm>
            <a:off x="8623311" y="3243014"/>
            <a:ext cx="1008253" cy="1315923"/>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41"/>
                                        </p:tgtEl>
                                      </p:cBhvr>
                                    </p:animEffect>
                                    <p:set>
                                      <p:cBhvr>
                                        <p:cTn dur="1" fill="hold">
                                          <p:stCondLst>
                                            <p:cond delay="500"/>
                                          </p:stCondLst>
                                        </p:cTn>
                                        <p:tgtEl>
                                          <p:spTgt spid="44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42"/>
                                        </p:tgtEl>
                                      </p:cBhvr>
                                    </p:animEffect>
                                    <p:set>
                                      <p:cBhvr>
                                        <p:cTn dur="1" fill="hold">
                                          <p:stCondLst>
                                            <p:cond delay="500"/>
                                          </p:stCondLst>
                                        </p:cTn>
                                        <p:tgtEl>
                                          <p:spTgt spid="44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43"/>
                                        </p:tgtEl>
                                      </p:cBhvr>
                                    </p:animEffect>
                                    <p:set>
                                      <p:cBhvr>
                                        <p:cTn dur="1" fill="hold">
                                          <p:stCondLst>
                                            <p:cond delay="500"/>
                                          </p:stCondLst>
                                        </p:cTn>
                                        <p:tgtEl>
                                          <p:spTgt spid="44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44"/>
                                        </p:tgtEl>
                                      </p:cBhvr>
                                    </p:animEffect>
                                    <p:set>
                                      <p:cBhvr>
                                        <p:cTn dur="1" fill="hold">
                                          <p:stCondLst>
                                            <p:cond delay="500"/>
                                          </p:stCondLst>
                                        </p:cTn>
                                        <p:tgtEl>
                                          <p:spTgt spid="44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21"/>
          <p:cNvSpPr/>
          <p:nvPr/>
        </p:nvSpPr>
        <p:spPr>
          <a:xfrm>
            <a:off x="2424509" y="939853"/>
            <a:ext cx="5113115" cy="5379061"/>
          </a:xfrm>
          <a:prstGeom prst="rect">
            <a:avLst/>
          </a:prstGeom>
          <a:solidFill>
            <a:schemeClr val="accent1"/>
          </a:solidFill>
          <a:ln cap="flat" cmpd="sng" w="12700">
            <a:solidFill>
              <a:srgbClr val="BAA2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51" name="Google Shape;451;p21"/>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Breed differences in temporal effect </a:t>
            </a:r>
            <a:endParaRPr/>
          </a:p>
        </p:txBody>
      </p:sp>
      <p:graphicFrame>
        <p:nvGraphicFramePr>
          <p:cNvPr id="452" name="Google Shape;452;p21"/>
          <p:cNvGraphicFramePr/>
          <p:nvPr/>
        </p:nvGraphicFramePr>
        <p:xfrm>
          <a:off x="2547340" y="1103180"/>
          <a:ext cx="3000000" cy="3000000"/>
        </p:xfrm>
        <a:graphic>
          <a:graphicData uri="http://schemas.openxmlformats.org/drawingml/2006/table">
            <a:tbl>
              <a:tblPr>
                <a:noFill/>
                <a:tableStyleId>{AB3D84FE-69B5-46D7-B03E-432078BC868E}</a:tableStyleId>
              </a:tblPr>
              <a:tblGrid>
                <a:gridCol w="504775"/>
                <a:gridCol w="568400"/>
                <a:gridCol w="951475"/>
                <a:gridCol w="1013250"/>
                <a:gridCol w="852625"/>
                <a:gridCol w="1000900"/>
              </a:tblGrid>
              <a:tr h="272075">
                <a:tc>
                  <a:txBody>
                    <a:bodyPr/>
                    <a:lstStyle/>
                    <a:p>
                      <a:pPr indent="0" lvl="0" marL="0" marR="0" rtl="0" algn="l">
                        <a:spcBef>
                          <a:spcPts val="0"/>
                        </a:spcBef>
                        <a:spcAft>
                          <a:spcPts val="0"/>
                        </a:spcAft>
                        <a:buNone/>
                      </a:pPr>
                      <a:r>
                        <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c>
                  <a:txBody>
                    <a:bodyPr/>
                    <a:lstStyle/>
                    <a:p>
                      <a:pPr indent="0" lvl="0" marL="0" marR="0" rtl="0" algn="l">
                        <a:spcBef>
                          <a:spcPts val="0"/>
                        </a:spcBef>
                        <a:spcAft>
                          <a:spcPts val="0"/>
                        </a:spcAft>
                        <a:buNone/>
                      </a:pPr>
                      <a:r>
                        <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c gridSpan="3">
                  <a:txBody>
                    <a:bodyPr/>
                    <a:lstStyle/>
                    <a:p>
                      <a:pPr indent="0" lvl="0" marL="0" marR="0" rtl="0" algn="ctr">
                        <a:spcBef>
                          <a:spcPts val="0"/>
                        </a:spcBef>
                        <a:spcAft>
                          <a:spcPts val="0"/>
                        </a:spcAft>
                        <a:buNone/>
                      </a:pPr>
                      <a:r>
                        <a:rPr b="0" i="0" lang="en-GB" sz="1400" u="none" cap="none" strike="noStrike">
                          <a:solidFill>
                            <a:schemeClr val="lt1"/>
                          </a:solidFill>
                          <a:latin typeface="Calibri"/>
                          <a:ea typeface="Calibri"/>
                          <a:cs typeface="Calibri"/>
                          <a:sym typeface="Calibri"/>
                        </a:rPr>
                        <a:t>Effect of time (days)</a:t>
                      </a:r>
                      <a:endParaRPr/>
                    </a:p>
                  </a:txBody>
                  <a:tcPr marT="9525" marB="0" marR="9525" marL="9525" anchor="b">
                    <a:solidFill>
                      <a:schemeClr val="dk1"/>
                    </a:solidFill>
                  </a:tcPr>
                </a:tc>
                <a:tc hMerge="1"/>
                <a:tc hMerge="1"/>
                <a:tc>
                  <a:txBody>
                    <a:bodyPr/>
                    <a:lstStyle/>
                    <a:p>
                      <a:pPr indent="0" lvl="0" marL="0" marR="0" rtl="0" algn="l">
                        <a:spcBef>
                          <a:spcPts val="0"/>
                        </a:spcBef>
                        <a:spcAft>
                          <a:spcPts val="0"/>
                        </a:spcAft>
                        <a:buNone/>
                      </a:pPr>
                      <a:r>
                        <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r>
              <a:tr h="272075">
                <a:tc>
                  <a:txBody>
                    <a:bodyPr/>
                    <a:lstStyle/>
                    <a:p>
                      <a:pPr indent="0" lvl="0" marL="0" marR="0" rtl="0" algn="l">
                        <a:spcBef>
                          <a:spcPts val="0"/>
                        </a:spcBef>
                        <a:spcAft>
                          <a:spcPts val="0"/>
                        </a:spcAft>
                        <a:buNone/>
                      </a:pPr>
                      <a:r>
                        <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c>
                  <a:txBody>
                    <a:bodyPr/>
                    <a:lstStyle/>
                    <a:p>
                      <a:pPr indent="0" lvl="0" marL="0" marR="0" rtl="0" algn="l">
                        <a:spcBef>
                          <a:spcPts val="0"/>
                        </a:spcBef>
                        <a:spcAft>
                          <a:spcPts val="0"/>
                        </a:spcAft>
                        <a:buNone/>
                      </a:pPr>
                      <a:r>
                        <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c>
                  <a:txBody>
                    <a:bodyPr/>
                    <a:lstStyle/>
                    <a:p>
                      <a:pPr indent="0" lvl="0" marL="0" marR="0" rtl="0" algn="ctr">
                        <a:spcBef>
                          <a:spcPts val="0"/>
                        </a:spcBef>
                        <a:spcAft>
                          <a:spcPts val="0"/>
                        </a:spcAft>
                        <a:buNone/>
                      </a:pPr>
                      <a:r>
                        <a:rPr lang="en-GB" sz="1400" u="none" cap="none" strike="noStrike">
                          <a:solidFill>
                            <a:schemeClr val="lt1"/>
                          </a:solidFill>
                        </a:rPr>
                        <a:t>regr coef</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c>
                  <a:txBody>
                    <a:bodyPr/>
                    <a:lstStyle/>
                    <a:p>
                      <a:pPr indent="0" lvl="0" marL="0" marR="0" rtl="0" algn="ctr">
                        <a:spcBef>
                          <a:spcPts val="0"/>
                        </a:spcBef>
                        <a:spcAft>
                          <a:spcPts val="0"/>
                        </a:spcAft>
                        <a:buNone/>
                      </a:pPr>
                      <a:r>
                        <a:rPr lang="en-GB" sz="1400" u="none" cap="none" strike="noStrike">
                          <a:solidFill>
                            <a:schemeClr val="lt1"/>
                          </a:solidFill>
                        </a:rPr>
                        <a:t>p-val</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c>
                  <a:txBody>
                    <a:bodyPr/>
                    <a:lstStyle/>
                    <a:p>
                      <a:pPr indent="0" lvl="0" marL="0" marR="0" rtl="0" algn="ctr">
                        <a:spcBef>
                          <a:spcPts val="0"/>
                        </a:spcBef>
                        <a:spcAft>
                          <a:spcPts val="0"/>
                        </a:spcAft>
                        <a:buNone/>
                      </a:pPr>
                      <a:r>
                        <a:rPr b="0" i="0" lang="en-GB" sz="1400" u="none" cap="none" strike="noStrike">
                          <a:solidFill>
                            <a:schemeClr val="lt1"/>
                          </a:solidFill>
                          <a:latin typeface="Calibri"/>
                          <a:ea typeface="Calibri"/>
                          <a:cs typeface="Calibri"/>
                          <a:sym typeface="Calibri"/>
                        </a:rPr>
                        <a:t>1 year</a:t>
                      </a:r>
                      <a:endParaRPr/>
                    </a:p>
                  </a:txBody>
                  <a:tcPr marT="9525" marB="0" marR="9525" marL="9525" anchor="b">
                    <a:solidFill>
                      <a:schemeClr val="dk1"/>
                    </a:solidFill>
                  </a:tcPr>
                </a:tc>
                <a:tc>
                  <a:txBody>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a:txBody>
                  <a:tcPr marT="9525" marB="0" marR="9525" marL="9525" anchor="b">
                    <a:solidFill>
                      <a:schemeClr val="dk1"/>
                    </a:solidFill>
                  </a:tcPr>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CONC</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0.031</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11.35</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million</a:t>
                      </a:r>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MOT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-0.00028</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n/a</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a:t>
                      </a:r>
                      <a:endParaRPr/>
                    </a:p>
                  </a:txBody>
                  <a:tcPr marT="9525" marB="0" marR="9525" marL="9525" anchor="b"/>
                </a:tc>
              </a:tr>
              <a:tr h="272075">
                <a:tc>
                  <a:txBody>
                    <a:bodyPr/>
                    <a:lstStyle/>
                    <a:p>
                      <a:pPr indent="0" lvl="0" marL="0" marR="0" rtl="0" algn="l">
                        <a:spcBef>
                          <a:spcPts val="0"/>
                        </a:spcBef>
                        <a:spcAft>
                          <a:spcPts val="0"/>
                        </a:spcAft>
                        <a:buNone/>
                      </a:pPr>
                      <a:r>
                        <a:rPr lang="en-GB" sz="1400" u="none" cap="none" strike="noStrike"/>
                        <a:t> Lab</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TNLS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-0.00064</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-0.23</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TSO</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0.032</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b="0" i="0" lang="en-GB" sz="1400" u="none" cap="none" strike="noStrike">
                          <a:solidFill>
                            <a:srgbClr val="000000"/>
                          </a:solidFill>
                          <a:latin typeface="Calibri"/>
                          <a:ea typeface="Calibri"/>
                          <a:cs typeface="Calibri"/>
                          <a:sym typeface="Calibri"/>
                        </a:rPr>
                        <a:t>**</a:t>
                      </a:r>
                      <a:endParaRPr/>
                    </a:p>
                  </a:txBody>
                  <a:tcPr marT="9525" marB="0" marR="9525" marL="9525" anchor="b"/>
                </a:tc>
                <a:tc>
                  <a:txBody>
                    <a:bodyPr/>
                    <a:lstStyle/>
                    <a:p>
                      <a:pPr indent="0" lvl="0" marL="0" marR="0" rtl="0" algn="r">
                        <a:spcBef>
                          <a:spcPts val="0"/>
                        </a:spcBef>
                        <a:spcAft>
                          <a:spcPts val="0"/>
                        </a:spcAft>
                        <a:buNone/>
                      </a:pPr>
                      <a:r>
                        <a:rPr lang="en-GB" sz="1400" u="none" cap="none" strike="noStrike"/>
                        <a:t>11.69</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million</a:t>
                      </a:r>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VOL</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1.63E-05</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n/a</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r h="194300">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CONC</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0.027</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Clr>
                          <a:schemeClr val="dk1"/>
                        </a:buClr>
                        <a:buSzPts val="1400"/>
                        <a:buFont typeface="Trebuchet MS"/>
                        <a:buNone/>
                      </a:pPr>
                      <a:r>
                        <a:rPr lang="en-GB" sz="1400" u="none" cap="none" strike="noStrike"/>
                        <a:t>9.78</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million</a:t>
                      </a:r>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MOT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-0.00106</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-0.39</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a:t>
                      </a:r>
                      <a:endParaRPr/>
                    </a:p>
                  </a:txBody>
                  <a:tcPr marT="9525" marB="0" marR="9525" marL="9525" anchor="b"/>
                </a:tc>
              </a:tr>
              <a:tr h="272075">
                <a:tc>
                  <a:txBody>
                    <a:bodyPr/>
                    <a:lstStyle/>
                    <a:p>
                      <a:pPr indent="0" lvl="0" marL="0" marR="0" rtl="0" algn="l">
                        <a:spcBef>
                          <a:spcPts val="0"/>
                        </a:spcBef>
                        <a:spcAft>
                          <a:spcPts val="0"/>
                        </a:spcAft>
                        <a:buNone/>
                      </a:pPr>
                      <a:r>
                        <a:rPr lang="en-GB" sz="1400" u="none" cap="none" strike="noStrike"/>
                        <a:t> GR</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TNLS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-0.0016</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-0.59</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a:t>
                      </a:r>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TSO</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0.018</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n/a</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VOL</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1.80E-05</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n/a</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r h="19412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CONC</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0.027</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9.95</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million</a:t>
                      </a:r>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MOT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0.00081</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0.30</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a:t>
                      </a:r>
                      <a:endParaRPr/>
                    </a:p>
                  </a:txBody>
                  <a:tcPr marT="9525" marB="0" marR="9525" marL="9525" anchor="b"/>
                </a:tc>
              </a:tr>
              <a:tr h="272075">
                <a:tc>
                  <a:txBody>
                    <a:bodyPr/>
                    <a:lstStyle/>
                    <a:p>
                      <a:pPr indent="0" lvl="0" marL="0" marR="0" rtl="0" algn="l">
                        <a:spcBef>
                          <a:spcPts val="0"/>
                        </a:spcBef>
                        <a:spcAft>
                          <a:spcPts val="0"/>
                        </a:spcAft>
                        <a:buNone/>
                      </a:pPr>
                      <a:r>
                        <a:rPr lang="en-GB" sz="1400" u="none" cap="none" strike="noStrike"/>
                        <a:t> GSD</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TNLS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-0.00033</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n/a</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b="0" i="0" lang="en-GB" sz="1400" u="none" cap="none" strike="noStrike">
                          <a:solidFill>
                            <a:srgbClr val="002B5B"/>
                          </a:solidFill>
                          <a:latin typeface="Trebuchet MS"/>
                          <a:ea typeface="Trebuchet MS"/>
                          <a:cs typeface="Trebuchet MS"/>
                          <a:sym typeface="Trebuchet MS"/>
                        </a:rPr>
                        <a:t> </a:t>
                      </a:r>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TSO</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0.143</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n/a</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r h="272075">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GB" sz="1400" u="none" cap="none" strike="noStrike"/>
                        <a:t>VOL</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GB" sz="1400" u="none" cap="none" strike="noStrike"/>
                        <a:t>-7.40E-05</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GB" sz="1400" u="none" cap="none" strike="noStrike"/>
                        <a:t>n/a</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cap="none" strike="noStrike">
                        <a:solidFill>
                          <a:srgbClr val="002B5B"/>
                        </a:solidFill>
                        <a:latin typeface="Trebuchet MS"/>
                        <a:ea typeface="Trebuchet MS"/>
                        <a:cs typeface="Trebuchet MS"/>
                        <a:sym typeface="Trebuchet MS"/>
                      </a:endParaRPr>
                    </a:p>
                  </a:txBody>
                  <a:tcPr marT="9525" marB="0" marR="9525" marL="9525" anchor="b"/>
                </a:tc>
              </a:tr>
            </a:tbl>
          </a:graphicData>
        </a:graphic>
      </p:graphicFrame>
      <p:sp>
        <p:nvSpPr>
          <p:cNvPr id="453" name="Google Shape;453;p21"/>
          <p:cNvSpPr/>
          <p:nvPr/>
        </p:nvSpPr>
        <p:spPr>
          <a:xfrm>
            <a:off x="5832331" y="1527685"/>
            <a:ext cx="1326115" cy="607581"/>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54" name="Google Shape;454;p21"/>
          <p:cNvSpPr/>
          <p:nvPr/>
        </p:nvSpPr>
        <p:spPr>
          <a:xfrm>
            <a:off x="5832330" y="3072070"/>
            <a:ext cx="1326115" cy="607581"/>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55" name="Google Shape;455;p21"/>
          <p:cNvSpPr/>
          <p:nvPr/>
        </p:nvSpPr>
        <p:spPr>
          <a:xfrm>
            <a:off x="5832331" y="4623241"/>
            <a:ext cx="1326115" cy="607581"/>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56" name="Google Shape;456;p21"/>
          <p:cNvSpPr/>
          <p:nvPr/>
        </p:nvSpPr>
        <p:spPr>
          <a:xfrm>
            <a:off x="5827974" y="3490952"/>
            <a:ext cx="1326115" cy="406414"/>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57" name="Google Shape;457;p21"/>
          <p:cNvSpPr/>
          <p:nvPr/>
        </p:nvSpPr>
        <p:spPr>
          <a:xfrm>
            <a:off x="5827975" y="5084797"/>
            <a:ext cx="1326115" cy="363740"/>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58" name="Google Shape;458;p21"/>
          <p:cNvSpPr/>
          <p:nvPr/>
        </p:nvSpPr>
        <p:spPr>
          <a:xfrm>
            <a:off x="5823619" y="2153358"/>
            <a:ext cx="1326115" cy="406414"/>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59" name="Google Shape;459;p21"/>
          <p:cNvSpPr/>
          <p:nvPr/>
        </p:nvSpPr>
        <p:spPr>
          <a:xfrm>
            <a:off x="5823618" y="3777467"/>
            <a:ext cx="1326115" cy="363740"/>
          </a:xfrm>
          <a:prstGeom prst="ellipse">
            <a:avLst/>
          </a:prstGeom>
          <a:noFill/>
          <a:ln cap="flat" cmpd="sng" w="38100">
            <a:solidFill>
              <a:srgbClr val="0028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4"/>
                                        </p:tgtEl>
                                      </p:cBhvr>
                                    </p:animEffect>
                                    <p:set>
                                      <p:cBhvr>
                                        <p:cTn dur="1" fill="hold">
                                          <p:stCondLst>
                                            <p:cond delay="500"/>
                                          </p:stCondLst>
                                        </p:cTn>
                                        <p:tgtEl>
                                          <p:spTgt spid="45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53"/>
                                        </p:tgtEl>
                                      </p:cBhvr>
                                    </p:animEffect>
                                    <p:set>
                                      <p:cBhvr>
                                        <p:cTn dur="1" fill="hold">
                                          <p:stCondLst>
                                            <p:cond delay="500"/>
                                          </p:stCondLst>
                                        </p:cTn>
                                        <p:tgtEl>
                                          <p:spTgt spid="45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55"/>
                                        </p:tgtEl>
                                      </p:cBhvr>
                                    </p:animEffect>
                                    <p:set>
                                      <p:cBhvr>
                                        <p:cTn dur="1" fill="hold">
                                          <p:stCondLst>
                                            <p:cond delay="500"/>
                                          </p:stCondLst>
                                        </p:cTn>
                                        <p:tgtEl>
                                          <p:spTgt spid="4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6"/>
                                        </p:tgtEl>
                                      </p:cBhvr>
                                    </p:animEffect>
                                    <p:set>
                                      <p:cBhvr>
                                        <p:cTn dur="1" fill="hold">
                                          <p:stCondLst>
                                            <p:cond delay="500"/>
                                          </p:stCondLst>
                                        </p:cTn>
                                        <p:tgtEl>
                                          <p:spTgt spid="45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57"/>
                                        </p:tgtEl>
                                      </p:cBhvr>
                                    </p:animEffect>
                                    <p:set>
                                      <p:cBhvr>
                                        <p:cTn dur="1" fill="hold">
                                          <p:stCondLst>
                                            <p:cond delay="500"/>
                                          </p:stCondLst>
                                        </p:cTn>
                                        <p:tgtEl>
                                          <p:spTgt spid="4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9"/>
                                        </p:tgtEl>
                                      </p:cBhvr>
                                    </p:animEffect>
                                    <p:set>
                                      <p:cBhvr>
                                        <p:cTn dur="1" fill="hold">
                                          <p:stCondLst>
                                            <p:cond delay="500"/>
                                          </p:stCondLst>
                                        </p:cTn>
                                        <p:tgtEl>
                                          <p:spTgt spid="4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58"/>
                                        </p:tgtEl>
                                      </p:cBhvr>
                                    </p:animEffect>
                                    <p:set>
                                      <p:cBhvr>
                                        <p:cTn dur="1" fill="hold">
                                          <p:stCondLst>
                                            <p:cond delay="500"/>
                                          </p:stCondLst>
                                        </p:cTn>
                                        <p:tgtEl>
                                          <p:spTgt spid="45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4" name="Shape 464"/>
        <p:cNvGrpSpPr/>
        <p:nvPr/>
      </p:nvGrpSpPr>
      <p:grpSpPr>
        <a:xfrm>
          <a:off x="0" y="0"/>
          <a:ext cx="0" cy="0"/>
          <a:chOff x="0" y="0"/>
          <a:chExt cx="0" cy="0"/>
        </a:xfrm>
      </p:grpSpPr>
      <p:sp>
        <p:nvSpPr>
          <p:cNvPr id="465" name="Google Shape;465;p22"/>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Results – genetic trends</a:t>
            </a:r>
            <a:endParaRPr/>
          </a:p>
        </p:txBody>
      </p:sp>
      <p:pic>
        <p:nvPicPr>
          <p:cNvPr descr="Chart, scatter chart&#10;&#10;Description automatically generated" id="466" name="Google Shape;466;p22"/>
          <p:cNvPicPr preferRelativeResize="0"/>
          <p:nvPr/>
        </p:nvPicPr>
        <p:blipFill rotWithShape="1">
          <a:blip r:embed="rId3">
            <a:alphaModFix/>
          </a:blip>
          <a:srcRect b="0" l="0" r="0" t="0"/>
          <a:stretch/>
        </p:blipFill>
        <p:spPr>
          <a:xfrm>
            <a:off x="5976036" y="1331956"/>
            <a:ext cx="5400000" cy="5400000"/>
          </a:xfrm>
          <a:prstGeom prst="rect">
            <a:avLst/>
          </a:prstGeom>
          <a:noFill/>
          <a:ln>
            <a:noFill/>
          </a:ln>
        </p:spPr>
      </p:pic>
      <p:pic>
        <p:nvPicPr>
          <p:cNvPr descr="Chart, scatter chart&#10;&#10;Description automatically generated" id="467" name="Google Shape;467;p22"/>
          <p:cNvPicPr preferRelativeResize="0"/>
          <p:nvPr/>
        </p:nvPicPr>
        <p:blipFill rotWithShape="1">
          <a:blip r:embed="rId4">
            <a:alphaModFix/>
          </a:blip>
          <a:srcRect b="0" l="0" r="0" t="0"/>
          <a:stretch/>
        </p:blipFill>
        <p:spPr>
          <a:xfrm>
            <a:off x="279573" y="837685"/>
            <a:ext cx="5400000" cy="540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3"/>
          <p:cNvSpPr/>
          <p:nvPr/>
        </p:nvSpPr>
        <p:spPr>
          <a:xfrm>
            <a:off x="416011" y="1997004"/>
            <a:ext cx="11483546" cy="3110573"/>
          </a:xfrm>
          <a:prstGeom prst="rect">
            <a:avLst/>
          </a:prstGeom>
          <a:solidFill>
            <a:srgbClr val="C9EC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74" name="Google Shape;474;p23"/>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Caveats &amp; limitations</a:t>
            </a:r>
            <a:endParaRPr/>
          </a:p>
        </p:txBody>
      </p:sp>
      <p:sp>
        <p:nvSpPr>
          <p:cNvPr id="475" name="Google Shape;475;p23"/>
          <p:cNvSpPr txBox="1"/>
          <p:nvPr>
            <p:ph idx="1" type="body"/>
          </p:nvPr>
        </p:nvSpPr>
        <p:spPr>
          <a:xfrm>
            <a:off x="512956" y="2192125"/>
            <a:ext cx="11263033" cy="271950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2400"/>
              <a:buNone/>
            </a:pPr>
            <a:r>
              <a:rPr lang="en-GB" sz="2400"/>
              <a:t>Breed differences in traits &amp; covariates – should be analysed separately? </a:t>
            </a:r>
            <a:endParaRPr/>
          </a:p>
          <a:p>
            <a:pPr indent="0" lvl="0" marL="0" rtl="0" algn="l">
              <a:lnSpc>
                <a:spcPct val="90000"/>
              </a:lnSpc>
              <a:spcBef>
                <a:spcPts val="2000"/>
              </a:spcBef>
              <a:spcAft>
                <a:spcPts val="0"/>
              </a:spcAft>
              <a:buClr>
                <a:schemeClr val="dk2"/>
              </a:buClr>
              <a:buSzPts val="2400"/>
              <a:buNone/>
            </a:pPr>
            <a:r>
              <a:rPr lang="en-GB" sz="2400"/>
              <a:t>Possible differences in n records / relationships affected model </a:t>
            </a:r>
            <a:endParaRPr/>
          </a:p>
          <a:p>
            <a:pPr indent="0" lvl="0" marL="0" rtl="0" algn="l">
              <a:lnSpc>
                <a:spcPct val="90000"/>
              </a:lnSpc>
              <a:spcBef>
                <a:spcPts val="2000"/>
              </a:spcBef>
              <a:spcAft>
                <a:spcPts val="0"/>
              </a:spcAft>
              <a:buClr>
                <a:schemeClr val="dk2"/>
              </a:buClr>
              <a:buSzPts val="2400"/>
              <a:buNone/>
            </a:pPr>
            <a:r>
              <a:rPr lang="en-GB" sz="2400"/>
              <a:t>Paucity of data for GSD (only actually 62 dogs!)</a:t>
            </a:r>
            <a:endParaRPr/>
          </a:p>
          <a:p>
            <a:pPr indent="0" lvl="0" marL="0" rtl="0" algn="l">
              <a:lnSpc>
                <a:spcPct val="90000"/>
              </a:lnSpc>
              <a:spcBef>
                <a:spcPts val="2000"/>
              </a:spcBef>
              <a:spcAft>
                <a:spcPts val="0"/>
              </a:spcAft>
              <a:buClr>
                <a:schemeClr val="dk2"/>
              </a:buClr>
              <a:buSzPts val="2400"/>
              <a:buNone/>
            </a:pPr>
            <a:r>
              <a:rPr lang="en-GB" sz="2400"/>
              <a:t>Some repeat collections very close together – thin out?</a:t>
            </a:r>
            <a:endParaRPr/>
          </a:p>
          <a:p>
            <a:pPr indent="0" lvl="0" marL="0" rtl="0" algn="l">
              <a:lnSpc>
                <a:spcPct val="90000"/>
              </a:lnSpc>
              <a:spcBef>
                <a:spcPts val="2000"/>
              </a:spcBef>
              <a:spcAft>
                <a:spcPts val="0"/>
              </a:spcAft>
              <a:buClr>
                <a:schemeClr val="dk2"/>
              </a:buClr>
              <a:buSzPts val="2400"/>
              <a:buNone/>
            </a:pPr>
            <a:r>
              <a:rPr lang="en-GB" sz="2400"/>
              <a:t>Detected trends are linear – do not capture changes in rates over 30+ years</a:t>
            </a:r>
            <a:endParaRPr/>
          </a:p>
        </p:txBody>
      </p:sp>
      <p:pic>
        <p:nvPicPr>
          <p:cNvPr descr="A dog lying on a blanket&#10;&#10;Description automatically generated with medium confidence" id="476" name="Google Shape;476;p23"/>
          <p:cNvPicPr preferRelativeResize="0"/>
          <p:nvPr/>
        </p:nvPicPr>
        <p:blipFill rotWithShape="1">
          <a:blip r:embed="rId3">
            <a:alphaModFix/>
          </a:blip>
          <a:srcRect b="0" l="0" r="0" t="0"/>
          <a:stretch/>
        </p:blipFill>
        <p:spPr>
          <a:xfrm>
            <a:off x="9392194" y="4989668"/>
            <a:ext cx="2799806" cy="18683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xEl>
                                              <p:pRg end="0" st="0"/>
                                            </p:txEl>
                                          </p:spTgt>
                                        </p:tgtEl>
                                        <p:attrNameLst>
                                          <p:attrName>style.visibility</p:attrName>
                                        </p:attrNameLst>
                                      </p:cBhvr>
                                      <p:to>
                                        <p:strVal val="visible"/>
                                      </p:to>
                                    </p:set>
                                    <p:animEffect filter="fade" transition="in">
                                      <p:cBhvr>
                                        <p:cTn dur="500"/>
                                        <p:tgtEl>
                                          <p:spTgt spid="4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xEl>
                                              <p:pRg end="1" st="1"/>
                                            </p:txEl>
                                          </p:spTgt>
                                        </p:tgtEl>
                                        <p:attrNameLst>
                                          <p:attrName>style.visibility</p:attrName>
                                        </p:attrNameLst>
                                      </p:cBhvr>
                                      <p:to>
                                        <p:strVal val="visible"/>
                                      </p:to>
                                    </p:set>
                                    <p:animEffect filter="fade" transition="in">
                                      <p:cBhvr>
                                        <p:cTn dur="500"/>
                                        <p:tgtEl>
                                          <p:spTgt spid="4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xEl>
                                              <p:pRg end="2" st="2"/>
                                            </p:txEl>
                                          </p:spTgt>
                                        </p:tgtEl>
                                        <p:attrNameLst>
                                          <p:attrName>style.visibility</p:attrName>
                                        </p:attrNameLst>
                                      </p:cBhvr>
                                      <p:to>
                                        <p:strVal val="visible"/>
                                      </p:to>
                                    </p:set>
                                    <p:animEffect filter="fade" transition="in">
                                      <p:cBhvr>
                                        <p:cTn dur="500"/>
                                        <p:tgtEl>
                                          <p:spTgt spid="4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xEl>
                                              <p:pRg end="3" st="3"/>
                                            </p:txEl>
                                          </p:spTgt>
                                        </p:tgtEl>
                                        <p:attrNameLst>
                                          <p:attrName>style.visibility</p:attrName>
                                        </p:attrNameLst>
                                      </p:cBhvr>
                                      <p:to>
                                        <p:strVal val="visible"/>
                                      </p:to>
                                    </p:set>
                                    <p:animEffect filter="fade" transition="in">
                                      <p:cBhvr>
                                        <p:cTn dur="500"/>
                                        <p:tgtEl>
                                          <p:spTgt spid="4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xEl>
                                              <p:pRg end="4" st="4"/>
                                            </p:txEl>
                                          </p:spTgt>
                                        </p:tgtEl>
                                        <p:attrNameLst>
                                          <p:attrName>style.visibility</p:attrName>
                                        </p:attrNameLst>
                                      </p:cBhvr>
                                      <p:to>
                                        <p:strVal val="visible"/>
                                      </p:to>
                                    </p:set>
                                    <p:animEffect filter="fade" transition="in">
                                      <p:cBhvr>
                                        <p:cTn dur="500"/>
                                        <p:tgtEl>
                                          <p:spTgt spid="47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4"/>
          <p:cNvSpPr/>
          <p:nvPr/>
        </p:nvSpPr>
        <p:spPr>
          <a:xfrm>
            <a:off x="416011" y="1252422"/>
            <a:ext cx="11483546" cy="4051098"/>
          </a:xfrm>
          <a:prstGeom prst="rect">
            <a:avLst/>
          </a:prstGeom>
          <a:solidFill>
            <a:srgbClr val="C9EC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83" name="Google Shape;483;p24"/>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Conclusions &amp; summary</a:t>
            </a:r>
            <a:endParaRPr/>
          </a:p>
        </p:txBody>
      </p:sp>
      <p:sp>
        <p:nvSpPr>
          <p:cNvPr id="484" name="Google Shape;484;p24"/>
          <p:cNvSpPr txBox="1"/>
          <p:nvPr>
            <p:ph idx="1" type="body"/>
          </p:nvPr>
        </p:nvSpPr>
        <p:spPr>
          <a:xfrm>
            <a:off x="512956" y="1447543"/>
            <a:ext cx="11263033" cy="372453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2400"/>
              <a:buNone/>
            </a:pPr>
            <a:r>
              <a:rPr lang="en-GB" sz="2400"/>
              <a:t>Semen traits show some degree of repeatability / consistency</a:t>
            </a:r>
            <a:endParaRPr/>
          </a:p>
          <a:p>
            <a:pPr indent="0" lvl="0" marL="0" rtl="0" algn="l">
              <a:lnSpc>
                <a:spcPct val="90000"/>
              </a:lnSpc>
              <a:spcBef>
                <a:spcPts val="2000"/>
              </a:spcBef>
              <a:spcAft>
                <a:spcPts val="0"/>
              </a:spcAft>
              <a:buClr>
                <a:schemeClr val="dk2"/>
              </a:buClr>
              <a:buSzPts val="2400"/>
              <a:buNone/>
            </a:pPr>
            <a:r>
              <a:rPr lang="en-GB" sz="2400"/>
              <a:t>Heritability estimates range 0.11-0.46, but variability across breeds and traits</a:t>
            </a:r>
            <a:endParaRPr/>
          </a:p>
          <a:p>
            <a:pPr indent="0" lvl="0" marL="0" rtl="0" algn="l">
              <a:lnSpc>
                <a:spcPct val="90000"/>
              </a:lnSpc>
              <a:spcBef>
                <a:spcPts val="2000"/>
              </a:spcBef>
              <a:spcAft>
                <a:spcPts val="0"/>
              </a:spcAft>
              <a:buClr>
                <a:schemeClr val="dk2"/>
              </a:buClr>
              <a:buSzPts val="2400"/>
              <a:buNone/>
            </a:pPr>
            <a:r>
              <a:rPr lang="en-GB" sz="2400"/>
              <a:t>Some difficulty in identifying genetics from perm. env., particularly in MOT and TNLS in Lab &amp; GR</a:t>
            </a:r>
            <a:endParaRPr/>
          </a:p>
          <a:p>
            <a:pPr indent="0" lvl="0" marL="0" rtl="0" algn="l">
              <a:lnSpc>
                <a:spcPct val="90000"/>
              </a:lnSpc>
              <a:spcBef>
                <a:spcPts val="2000"/>
              </a:spcBef>
              <a:spcAft>
                <a:spcPts val="0"/>
              </a:spcAft>
              <a:buClr>
                <a:schemeClr val="dk2"/>
              </a:buClr>
              <a:buSzPts val="2400"/>
              <a:buNone/>
            </a:pPr>
            <a:r>
              <a:rPr lang="en-GB" sz="2400"/>
              <a:t>Likely downward effect of age on traits, particularly MOT &amp; TNLS – more work?</a:t>
            </a:r>
            <a:endParaRPr/>
          </a:p>
          <a:p>
            <a:pPr indent="0" lvl="0" marL="0" rtl="0" algn="l">
              <a:lnSpc>
                <a:spcPct val="90000"/>
              </a:lnSpc>
              <a:spcBef>
                <a:spcPts val="2000"/>
              </a:spcBef>
              <a:spcAft>
                <a:spcPts val="0"/>
              </a:spcAft>
              <a:buClr>
                <a:schemeClr val="dk2"/>
              </a:buClr>
              <a:buSzPts val="2400"/>
              <a:buNone/>
            </a:pPr>
            <a:r>
              <a:rPr lang="en-GB" sz="2400"/>
              <a:t>Some indication of temporal trends, particularly MOT &amp; TNLS on GR</a:t>
            </a:r>
            <a:endParaRPr/>
          </a:p>
          <a:p>
            <a:pPr indent="0" lvl="0" marL="0" rtl="0" algn="l">
              <a:lnSpc>
                <a:spcPct val="90000"/>
              </a:lnSpc>
              <a:spcBef>
                <a:spcPts val="2000"/>
              </a:spcBef>
              <a:spcAft>
                <a:spcPts val="0"/>
              </a:spcAft>
              <a:buClr>
                <a:schemeClr val="dk2"/>
              </a:buClr>
              <a:buSzPts val="2400"/>
              <a:buNone/>
            </a:pPr>
            <a:r>
              <a:rPr lang="en-GB" sz="2400"/>
              <a:t>GR EBVs ‘improving’, so evidence of breed specific env. influence?</a:t>
            </a:r>
            <a:endParaRPr/>
          </a:p>
        </p:txBody>
      </p:sp>
      <p:pic>
        <p:nvPicPr>
          <p:cNvPr descr="A dog wearing glasses&#10;&#10;Description automatically generated" id="485" name="Google Shape;485;p24"/>
          <p:cNvPicPr preferRelativeResize="0"/>
          <p:nvPr/>
        </p:nvPicPr>
        <p:blipFill rotWithShape="1">
          <a:blip r:embed="rId3">
            <a:alphaModFix/>
          </a:blip>
          <a:srcRect b="0" l="0" r="0" t="0"/>
          <a:stretch/>
        </p:blipFill>
        <p:spPr>
          <a:xfrm>
            <a:off x="10358845" y="4938196"/>
            <a:ext cx="1814537" cy="19214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xEl>
                                              <p:pRg end="0" st="0"/>
                                            </p:txEl>
                                          </p:spTgt>
                                        </p:tgtEl>
                                        <p:attrNameLst>
                                          <p:attrName>style.visibility</p:attrName>
                                        </p:attrNameLst>
                                      </p:cBhvr>
                                      <p:to>
                                        <p:strVal val="visible"/>
                                      </p:to>
                                    </p:set>
                                    <p:animEffect filter="fade" transition="in">
                                      <p:cBhvr>
                                        <p:cTn dur="500"/>
                                        <p:tgtEl>
                                          <p:spTgt spid="4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xEl>
                                              <p:pRg end="1" st="1"/>
                                            </p:txEl>
                                          </p:spTgt>
                                        </p:tgtEl>
                                        <p:attrNameLst>
                                          <p:attrName>style.visibility</p:attrName>
                                        </p:attrNameLst>
                                      </p:cBhvr>
                                      <p:to>
                                        <p:strVal val="visible"/>
                                      </p:to>
                                    </p:set>
                                    <p:animEffect filter="fade" transition="in">
                                      <p:cBhvr>
                                        <p:cTn dur="500"/>
                                        <p:tgtEl>
                                          <p:spTgt spid="4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xEl>
                                              <p:pRg end="2" st="2"/>
                                            </p:txEl>
                                          </p:spTgt>
                                        </p:tgtEl>
                                        <p:attrNameLst>
                                          <p:attrName>style.visibility</p:attrName>
                                        </p:attrNameLst>
                                      </p:cBhvr>
                                      <p:to>
                                        <p:strVal val="visible"/>
                                      </p:to>
                                    </p:set>
                                    <p:animEffect filter="fade" transition="in">
                                      <p:cBhvr>
                                        <p:cTn dur="500"/>
                                        <p:tgtEl>
                                          <p:spTgt spid="4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xEl>
                                              <p:pRg end="3" st="3"/>
                                            </p:txEl>
                                          </p:spTgt>
                                        </p:tgtEl>
                                        <p:attrNameLst>
                                          <p:attrName>style.visibility</p:attrName>
                                        </p:attrNameLst>
                                      </p:cBhvr>
                                      <p:to>
                                        <p:strVal val="visible"/>
                                      </p:to>
                                    </p:set>
                                    <p:animEffect filter="fade" transition="in">
                                      <p:cBhvr>
                                        <p:cTn dur="500"/>
                                        <p:tgtEl>
                                          <p:spTgt spid="48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xEl>
                                              <p:pRg end="4" st="4"/>
                                            </p:txEl>
                                          </p:spTgt>
                                        </p:tgtEl>
                                        <p:attrNameLst>
                                          <p:attrName>style.visibility</p:attrName>
                                        </p:attrNameLst>
                                      </p:cBhvr>
                                      <p:to>
                                        <p:strVal val="visible"/>
                                      </p:to>
                                    </p:set>
                                    <p:animEffect filter="fade" transition="in">
                                      <p:cBhvr>
                                        <p:cTn dur="500"/>
                                        <p:tgtEl>
                                          <p:spTgt spid="48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xEl>
                                              <p:pRg end="5" st="5"/>
                                            </p:txEl>
                                          </p:spTgt>
                                        </p:tgtEl>
                                        <p:attrNameLst>
                                          <p:attrName>style.visibility</p:attrName>
                                        </p:attrNameLst>
                                      </p:cBhvr>
                                      <p:to>
                                        <p:strVal val="visible"/>
                                      </p:to>
                                    </p:set>
                                    <p:animEffect filter="fade" transition="in">
                                      <p:cBhvr>
                                        <p:cTn dur="500"/>
                                        <p:tgtEl>
                                          <p:spTgt spid="48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25"/>
          <p:cNvSpPr txBox="1"/>
          <p:nvPr/>
        </p:nvSpPr>
        <p:spPr>
          <a:xfrm>
            <a:off x="0" y="1430646"/>
            <a:ext cx="6475751" cy="4565419"/>
          </a:xfrm>
          <a:prstGeom prst="rect">
            <a:avLst/>
          </a:prstGeom>
          <a:noFill/>
          <a:ln>
            <a:noFill/>
          </a:ln>
        </p:spPr>
        <p:txBody>
          <a:bodyPr anchorCtr="0" anchor="t" bIns="0" lIns="0" spcFirstLastPara="1" rIns="0" wrap="square" tIns="0">
            <a:normAutofit/>
          </a:bodyPr>
          <a:lstStyle/>
          <a:p>
            <a:pPr indent="0" lvl="0" marL="0" marR="0" rtl="0" algn="ctr">
              <a:lnSpc>
                <a:spcPct val="90000"/>
              </a:lnSpc>
              <a:spcBef>
                <a:spcPts val="0"/>
              </a:spcBef>
              <a:spcAft>
                <a:spcPts val="0"/>
              </a:spcAft>
              <a:buClr>
                <a:srgbClr val="002C5C"/>
              </a:buClr>
              <a:buSzPts val="5000"/>
              <a:buFont typeface="Trebuchet MS"/>
              <a:buNone/>
            </a:pPr>
            <a:r>
              <a:rPr b="1" lang="en-GB" sz="5000">
                <a:solidFill>
                  <a:srgbClr val="002C5C"/>
                </a:solidFill>
                <a:latin typeface="Trebuchet MS"/>
                <a:ea typeface="Trebuchet MS"/>
                <a:cs typeface="Trebuchet MS"/>
                <a:sym typeface="Trebuchet MS"/>
              </a:rPr>
              <a:t>Acknowledgements</a:t>
            </a:r>
            <a:endParaRPr/>
          </a:p>
          <a:p>
            <a:pPr indent="0" lvl="0" marL="0" marR="0" rtl="0" algn="ctr">
              <a:lnSpc>
                <a:spcPct val="90000"/>
              </a:lnSpc>
              <a:spcBef>
                <a:spcPts val="600"/>
              </a:spcBef>
              <a:spcAft>
                <a:spcPts val="0"/>
              </a:spcAft>
              <a:buClr>
                <a:schemeClr val="dk1"/>
              </a:buClr>
              <a:buSzPts val="2800"/>
              <a:buFont typeface="Trebuchet MS"/>
              <a:buNone/>
            </a:pPr>
            <a:r>
              <a:t/>
            </a:r>
            <a:endParaRPr b="1" i="0" sz="2800" u="none" cap="none" strike="noStrike">
              <a:solidFill>
                <a:srgbClr val="002C5C"/>
              </a:solidFill>
              <a:latin typeface="Trebuchet MS"/>
              <a:ea typeface="Trebuchet MS"/>
              <a:cs typeface="Trebuchet MS"/>
              <a:sym typeface="Trebuchet MS"/>
            </a:endParaRPr>
          </a:p>
          <a:p>
            <a:pPr indent="0" lvl="0" marL="0" marR="0" rtl="0" algn="ctr">
              <a:lnSpc>
                <a:spcPct val="90000"/>
              </a:lnSpc>
              <a:spcBef>
                <a:spcPts val="600"/>
              </a:spcBef>
              <a:spcAft>
                <a:spcPts val="0"/>
              </a:spcAft>
              <a:buClr>
                <a:srgbClr val="002C5C"/>
              </a:buClr>
              <a:buSzPts val="2800"/>
              <a:buFont typeface="Trebuchet MS"/>
              <a:buNone/>
            </a:pPr>
            <a:r>
              <a:rPr b="1" i="0" lang="en-GB" sz="2800" u="none" cap="none" strike="noStrike">
                <a:solidFill>
                  <a:srgbClr val="002C5C"/>
                </a:solidFill>
                <a:latin typeface="Trebuchet MS"/>
                <a:ea typeface="Trebuchet MS"/>
                <a:cs typeface="Trebuchet MS"/>
                <a:sym typeface="Trebuchet MS"/>
              </a:rPr>
              <a:t>Rachel Moxon</a:t>
            </a:r>
            <a:endParaRPr/>
          </a:p>
          <a:p>
            <a:pPr indent="0" lvl="0" marL="0" marR="0" rtl="0" algn="ctr">
              <a:lnSpc>
                <a:spcPct val="90000"/>
              </a:lnSpc>
              <a:spcBef>
                <a:spcPts val="600"/>
              </a:spcBef>
              <a:spcAft>
                <a:spcPts val="0"/>
              </a:spcAft>
              <a:buClr>
                <a:srgbClr val="002C5C"/>
              </a:buClr>
              <a:buSzPts val="2800"/>
              <a:buFont typeface="Trebuchet MS"/>
              <a:buNone/>
            </a:pPr>
            <a:r>
              <a:rPr b="1" i="0" lang="en-GB" sz="2800" u="none" cap="none" strike="noStrike">
                <a:solidFill>
                  <a:srgbClr val="002C5C"/>
                </a:solidFill>
                <a:latin typeface="Trebuchet MS"/>
                <a:ea typeface="Trebuchet MS"/>
                <a:cs typeface="Trebuchet MS"/>
                <a:sym typeface="Trebuchet MS"/>
              </a:rPr>
              <a:t>Prof Gary England</a:t>
            </a:r>
            <a:r>
              <a:rPr b="1" i="0" lang="en-GB" sz="5000" u="none" cap="none" strike="noStrike">
                <a:solidFill>
                  <a:srgbClr val="002C5C"/>
                </a:solidFill>
                <a:latin typeface="Trebuchet MS"/>
                <a:ea typeface="Trebuchet MS"/>
                <a:cs typeface="Trebuchet MS"/>
                <a:sym typeface="Trebuchet MS"/>
              </a:rPr>
              <a:t> </a:t>
            </a:r>
            <a:endParaRPr/>
          </a:p>
          <a:p>
            <a:pPr indent="0" lvl="0" marL="0" marR="0" rtl="0" algn="ctr">
              <a:lnSpc>
                <a:spcPct val="90000"/>
              </a:lnSpc>
              <a:spcBef>
                <a:spcPts val="600"/>
              </a:spcBef>
              <a:spcAft>
                <a:spcPts val="0"/>
              </a:spcAft>
              <a:buClr>
                <a:schemeClr val="dk1"/>
              </a:buClr>
              <a:buSzPts val="3000"/>
              <a:buFont typeface="Trebuchet MS"/>
              <a:buNone/>
            </a:pPr>
            <a:r>
              <a:t/>
            </a:r>
            <a:endParaRPr b="1" i="0" sz="3000" u="none" cap="none" strike="noStrike">
              <a:solidFill>
                <a:srgbClr val="002C5C"/>
              </a:solidFill>
              <a:latin typeface="Trebuchet MS"/>
              <a:ea typeface="Trebuchet MS"/>
              <a:cs typeface="Trebuchet MS"/>
              <a:sym typeface="Trebuchet MS"/>
            </a:endParaRPr>
          </a:p>
          <a:p>
            <a:pPr indent="0" lvl="0" marL="0" marR="0" rtl="0" algn="ctr">
              <a:lnSpc>
                <a:spcPct val="90000"/>
              </a:lnSpc>
              <a:spcBef>
                <a:spcPts val="600"/>
              </a:spcBef>
              <a:spcAft>
                <a:spcPts val="0"/>
              </a:spcAft>
              <a:buClr>
                <a:srgbClr val="002C5C"/>
              </a:buClr>
              <a:buSzPts val="5000"/>
              <a:buFont typeface="Trebuchet MS"/>
              <a:buNone/>
            </a:pPr>
            <a:r>
              <a:rPr b="1" i="0" lang="en-GB" sz="5000" u="none" cap="none" strike="noStrike">
                <a:solidFill>
                  <a:srgbClr val="002C5C"/>
                </a:solidFill>
                <a:latin typeface="Trebuchet MS"/>
                <a:ea typeface="Trebuchet MS"/>
                <a:cs typeface="Trebuchet MS"/>
                <a:sym typeface="Trebuchet MS"/>
              </a:rPr>
              <a:t>Thank you.</a:t>
            </a:r>
            <a:endParaRPr/>
          </a:p>
        </p:txBody>
      </p:sp>
      <p:pic>
        <p:nvPicPr>
          <p:cNvPr id="492" name="Google Shape;492;p25"/>
          <p:cNvPicPr preferRelativeResize="0"/>
          <p:nvPr/>
        </p:nvPicPr>
        <p:blipFill rotWithShape="1">
          <a:blip r:embed="rId3">
            <a:alphaModFix/>
          </a:blip>
          <a:srcRect b="0" l="0" r="0" t="0"/>
          <a:stretch/>
        </p:blipFill>
        <p:spPr>
          <a:xfrm>
            <a:off x="5575637" y="-1"/>
            <a:ext cx="6616363" cy="6858000"/>
          </a:xfrm>
          <a:custGeom>
            <a:rect b="b" l="l" r="r" t="t"/>
            <a:pathLst>
              <a:path extrusionOk="0" h="6858000" w="4962272">
                <a:moveTo>
                  <a:pt x="0" y="0"/>
                </a:moveTo>
                <a:lnTo>
                  <a:pt x="4962272" y="0"/>
                </a:lnTo>
                <a:lnTo>
                  <a:pt x="4962272" y="6858000"/>
                </a:lnTo>
                <a:lnTo>
                  <a:pt x="0" y="6858000"/>
                </a:lnTo>
                <a:lnTo>
                  <a:pt x="0" y="6857849"/>
                </a:lnTo>
                <a:cubicBezTo>
                  <a:pt x="390316" y="6857849"/>
                  <a:pt x="390316" y="6857849"/>
                  <a:pt x="390316" y="6857849"/>
                </a:cubicBezTo>
                <a:cubicBezTo>
                  <a:pt x="971066" y="4752854"/>
                  <a:pt x="837914" y="2400355"/>
                  <a:pt x="0" y="2"/>
                </a:cubicBezTo>
                <a:close/>
              </a:path>
            </a:pathLst>
          </a:custGeom>
          <a:noFill/>
          <a:ln>
            <a:noFill/>
          </a:ln>
        </p:spPr>
      </p:pic>
      <p:sp>
        <p:nvSpPr>
          <p:cNvPr id="493" name="Google Shape;493;p25"/>
          <p:cNvSpPr txBox="1"/>
          <p:nvPr>
            <p:ph idx="12" type="sldNum"/>
          </p:nvPr>
        </p:nvSpPr>
        <p:spPr>
          <a:xfrm>
            <a:off x="11243734" y="6416675"/>
            <a:ext cx="383117" cy="1548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chemeClr val="dk1"/>
              </a:buClr>
              <a:buSzPts val="800"/>
              <a:buFont typeface="Trebuchet MS"/>
              <a:buNone/>
            </a:pPr>
            <a:fld id="{00000000-1234-1234-1234-123412341234}" type="slidenum">
              <a:rPr lang="en-GB" sz="800">
                <a:solidFill>
                  <a:schemeClr val="dk1"/>
                </a:solidFill>
                <a:latin typeface="Trebuchet MS"/>
                <a:ea typeface="Trebuchet MS"/>
                <a:cs typeface="Trebuchet MS"/>
                <a:sym typeface="Trebuchet MS"/>
              </a:rPr>
              <a:t>‹#›</a:t>
            </a:fld>
            <a:endParaRPr b="0" i="0" sz="800" u="none" cap="none" strike="noStrike">
              <a:solidFill>
                <a:srgbClr val="002C5C"/>
              </a:solidFill>
              <a:latin typeface="Arial"/>
              <a:ea typeface="Arial"/>
              <a:cs typeface="Arial"/>
              <a:sym typeface="Arial"/>
            </a:endParaRPr>
          </a:p>
        </p:txBody>
      </p:sp>
      <p:pic>
        <p:nvPicPr>
          <p:cNvPr descr="Text&#10;&#10;Description automatically generated" id="494" name="Google Shape;494;p25"/>
          <p:cNvPicPr preferRelativeResize="0"/>
          <p:nvPr/>
        </p:nvPicPr>
        <p:blipFill rotWithShape="1">
          <a:blip r:embed="rId4">
            <a:alphaModFix/>
          </a:blip>
          <a:srcRect b="0" l="0" r="0" t="0"/>
          <a:stretch/>
        </p:blipFill>
        <p:spPr>
          <a:xfrm>
            <a:off x="2098627" y="6062644"/>
            <a:ext cx="2063564" cy="6077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Background – the science behind the story</a:t>
            </a:r>
            <a:endParaRPr/>
          </a:p>
        </p:txBody>
      </p:sp>
      <p:pic>
        <p:nvPicPr>
          <p:cNvPr id="151" name="Google Shape;151;p3"/>
          <p:cNvPicPr preferRelativeResize="0"/>
          <p:nvPr/>
        </p:nvPicPr>
        <p:blipFill rotWithShape="1">
          <a:blip r:embed="rId3">
            <a:alphaModFix/>
          </a:blip>
          <a:srcRect b="0" l="0" r="0" t="0"/>
          <a:stretch/>
        </p:blipFill>
        <p:spPr>
          <a:xfrm>
            <a:off x="194804" y="1289556"/>
            <a:ext cx="4548108" cy="4278887"/>
          </a:xfrm>
          <a:prstGeom prst="rect">
            <a:avLst/>
          </a:prstGeom>
          <a:noFill/>
          <a:ln>
            <a:noFill/>
          </a:ln>
        </p:spPr>
      </p:pic>
      <p:pic>
        <p:nvPicPr>
          <p:cNvPr id="152" name="Google Shape;152;p3"/>
          <p:cNvPicPr preferRelativeResize="0"/>
          <p:nvPr/>
        </p:nvPicPr>
        <p:blipFill rotWithShape="1">
          <a:blip r:embed="rId4">
            <a:alphaModFix/>
          </a:blip>
          <a:srcRect b="0" l="0" r="0" t="0"/>
          <a:stretch/>
        </p:blipFill>
        <p:spPr>
          <a:xfrm>
            <a:off x="5761228" y="1608137"/>
            <a:ext cx="6423010" cy="2243444"/>
          </a:xfrm>
          <a:prstGeom prst="rect">
            <a:avLst/>
          </a:prstGeom>
          <a:noFill/>
          <a:ln>
            <a:noFill/>
          </a:ln>
        </p:spPr>
      </p:pic>
      <p:pic>
        <p:nvPicPr>
          <p:cNvPr id="153" name="Google Shape;153;p3"/>
          <p:cNvPicPr preferRelativeResize="0"/>
          <p:nvPr/>
        </p:nvPicPr>
        <p:blipFill rotWithShape="1">
          <a:blip r:embed="rId5">
            <a:alphaModFix/>
          </a:blip>
          <a:srcRect b="0" l="0" r="0" t="0"/>
          <a:stretch/>
        </p:blipFill>
        <p:spPr>
          <a:xfrm>
            <a:off x="3608173" y="3991581"/>
            <a:ext cx="8491229" cy="2537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4"/>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Background – previous work from GDUK</a:t>
            </a:r>
            <a:endParaRPr/>
          </a:p>
        </p:txBody>
      </p:sp>
      <p:pic>
        <p:nvPicPr>
          <p:cNvPr id="160" name="Google Shape;160;p4"/>
          <p:cNvPicPr preferRelativeResize="0"/>
          <p:nvPr/>
        </p:nvPicPr>
        <p:blipFill rotWithShape="1">
          <a:blip r:embed="rId3">
            <a:alphaModFix/>
          </a:blip>
          <a:srcRect b="0" l="0" r="0" t="0"/>
          <a:stretch/>
        </p:blipFill>
        <p:spPr>
          <a:xfrm>
            <a:off x="121826" y="1257319"/>
            <a:ext cx="3946668" cy="3387637"/>
          </a:xfrm>
          <a:prstGeom prst="rect">
            <a:avLst/>
          </a:prstGeom>
          <a:noFill/>
          <a:ln>
            <a:noFill/>
          </a:ln>
        </p:spPr>
      </p:pic>
      <p:pic>
        <p:nvPicPr>
          <p:cNvPr id="161" name="Google Shape;161;p4"/>
          <p:cNvPicPr preferRelativeResize="0"/>
          <p:nvPr/>
        </p:nvPicPr>
        <p:blipFill rotWithShape="1">
          <a:blip r:embed="rId4">
            <a:alphaModFix/>
          </a:blip>
          <a:srcRect b="0" l="0" r="0" t="0"/>
          <a:stretch/>
        </p:blipFill>
        <p:spPr>
          <a:xfrm>
            <a:off x="7756820" y="1692616"/>
            <a:ext cx="4186426" cy="3472767"/>
          </a:xfrm>
          <a:prstGeom prst="rect">
            <a:avLst/>
          </a:prstGeom>
          <a:noFill/>
          <a:ln>
            <a:noFill/>
          </a:ln>
        </p:spPr>
      </p:pic>
      <p:pic>
        <p:nvPicPr>
          <p:cNvPr id="162" name="Google Shape;162;p4"/>
          <p:cNvPicPr preferRelativeResize="0"/>
          <p:nvPr/>
        </p:nvPicPr>
        <p:blipFill rotWithShape="1">
          <a:blip r:embed="rId5">
            <a:alphaModFix/>
          </a:blip>
          <a:srcRect b="0" l="0" r="0" t="0"/>
          <a:stretch/>
        </p:blipFill>
        <p:spPr>
          <a:xfrm>
            <a:off x="3326826" y="2848936"/>
            <a:ext cx="4571695" cy="3864297"/>
          </a:xfrm>
          <a:prstGeom prst="rect">
            <a:avLst/>
          </a:prstGeom>
          <a:noFill/>
          <a:ln>
            <a:noFill/>
          </a:ln>
        </p:spPr>
      </p:pic>
      <p:pic>
        <p:nvPicPr>
          <p:cNvPr descr="A group of puppies sleeping&#10;&#10;Description automatically generated with medium confidence" id="163" name="Google Shape;163;p4"/>
          <p:cNvPicPr preferRelativeResize="0"/>
          <p:nvPr/>
        </p:nvPicPr>
        <p:blipFill rotWithShape="1">
          <a:blip r:embed="rId6">
            <a:alphaModFix/>
          </a:blip>
          <a:srcRect b="0" l="0" r="0" t="0"/>
          <a:stretch/>
        </p:blipFill>
        <p:spPr>
          <a:xfrm>
            <a:off x="9426432" y="5437640"/>
            <a:ext cx="2765568" cy="14203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5"/>
          <p:cNvSpPr txBox="1"/>
          <p:nvPr>
            <p:ph idx="11" type="ftr"/>
          </p:nvPr>
        </p:nvSpPr>
        <p:spPr>
          <a:xfrm>
            <a:off x="8462434" y="6416675"/>
            <a:ext cx="2781300" cy="154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a:t>&lt;Footer&gt;</a:t>
            </a:r>
            <a:endParaRPr/>
          </a:p>
        </p:txBody>
      </p:sp>
      <p:sp>
        <p:nvSpPr>
          <p:cNvPr id="170" name="Google Shape;170;p5"/>
          <p:cNvSpPr txBox="1"/>
          <p:nvPr>
            <p:ph idx="12" type="sldNum"/>
          </p:nvPr>
        </p:nvSpPr>
        <p:spPr>
          <a:xfrm>
            <a:off x="11243734" y="6416675"/>
            <a:ext cx="383117" cy="154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71" name="Google Shape;171;p5"/>
          <p:cNvSpPr txBox="1"/>
          <p:nvPr/>
        </p:nvSpPr>
        <p:spPr>
          <a:xfrm>
            <a:off x="0" y="3049"/>
            <a:ext cx="12192000" cy="108204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Trebuchet MS"/>
              <a:buNone/>
            </a:pPr>
            <a:r>
              <a:rPr b="1" i="0" lang="en-GB" sz="4400" u="none" cap="none" strike="noStrike">
                <a:solidFill>
                  <a:schemeClr val="dk1"/>
                </a:solidFill>
                <a:latin typeface="Trebuchet MS"/>
                <a:ea typeface="Trebuchet MS"/>
                <a:cs typeface="Trebuchet MS"/>
                <a:sym typeface="Trebuchet MS"/>
              </a:rPr>
              <a:t>Background - changes in GD populations</a:t>
            </a:r>
            <a:endParaRPr/>
          </a:p>
        </p:txBody>
      </p:sp>
      <p:pic>
        <p:nvPicPr>
          <p:cNvPr id="172" name="Google Shape;172;p5"/>
          <p:cNvPicPr preferRelativeResize="0"/>
          <p:nvPr/>
        </p:nvPicPr>
        <p:blipFill rotWithShape="1">
          <a:blip r:embed="rId3">
            <a:alphaModFix/>
          </a:blip>
          <a:srcRect b="0" l="0" r="0" t="0"/>
          <a:stretch/>
        </p:blipFill>
        <p:spPr>
          <a:xfrm>
            <a:off x="111210" y="2570212"/>
            <a:ext cx="3310359" cy="2798133"/>
          </a:xfrm>
          <a:prstGeom prst="rect">
            <a:avLst/>
          </a:prstGeom>
          <a:noFill/>
          <a:ln>
            <a:noFill/>
          </a:ln>
        </p:spPr>
      </p:pic>
      <p:pic>
        <p:nvPicPr>
          <p:cNvPr id="173" name="Google Shape;173;p5"/>
          <p:cNvPicPr preferRelativeResize="0"/>
          <p:nvPr/>
        </p:nvPicPr>
        <p:blipFill rotWithShape="1">
          <a:blip r:embed="rId4">
            <a:alphaModFix/>
          </a:blip>
          <a:srcRect b="0" l="0" r="0" t="0"/>
          <a:stretch/>
        </p:blipFill>
        <p:spPr>
          <a:xfrm>
            <a:off x="3664562" y="1399065"/>
            <a:ext cx="4287272" cy="3600000"/>
          </a:xfrm>
          <a:prstGeom prst="rect">
            <a:avLst/>
          </a:prstGeom>
          <a:noFill/>
          <a:ln cap="flat" cmpd="sng" w="15875">
            <a:solidFill>
              <a:schemeClr val="dk2"/>
            </a:solidFill>
            <a:prstDash val="solid"/>
            <a:round/>
            <a:headEnd len="sm" w="sm" type="none"/>
            <a:tailEnd len="sm" w="sm" type="none"/>
          </a:ln>
        </p:spPr>
      </p:pic>
      <p:pic>
        <p:nvPicPr>
          <p:cNvPr id="174" name="Google Shape;174;p5"/>
          <p:cNvPicPr preferRelativeResize="0"/>
          <p:nvPr/>
        </p:nvPicPr>
        <p:blipFill rotWithShape="1">
          <a:blip r:embed="rId5">
            <a:alphaModFix/>
          </a:blip>
          <a:srcRect b="0" l="0" r="0" t="0"/>
          <a:stretch/>
        </p:blipFill>
        <p:spPr>
          <a:xfrm>
            <a:off x="7723746" y="3249829"/>
            <a:ext cx="4467858" cy="3600000"/>
          </a:xfrm>
          <a:prstGeom prst="rect">
            <a:avLst/>
          </a:prstGeom>
          <a:noFill/>
          <a:ln cap="flat" cmpd="sng" w="1587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6"/>
          <p:cNvSpPr txBox="1"/>
          <p:nvPr/>
        </p:nvSpPr>
        <p:spPr>
          <a:xfrm>
            <a:off x="0" y="3049"/>
            <a:ext cx="12192000" cy="108204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Trebuchet MS"/>
              <a:buNone/>
            </a:pPr>
            <a:r>
              <a:rPr b="1" i="0" lang="en-GB" sz="4400" u="none" cap="none" strike="noStrike">
                <a:solidFill>
                  <a:schemeClr val="dk1"/>
                </a:solidFill>
                <a:latin typeface="Trebuchet MS"/>
                <a:ea typeface="Trebuchet MS"/>
                <a:cs typeface="Trebuchet MS"/>
                <a:sym typeface="Trebuchet MS"/>
              </a:rPr>
              <a:t>Background - objectives</a:t>
            </a:r>
            <a:endParaRPr/>
          </a:p>
        </p:txBody>
      </p:sp>
      <p:sp>
        <p:nvSpPr>
          <p:cNvPr id="181" name="Google Shape;181;p6"/>
          <p:cNvSpPr/>
          <p:nvPr/>
        </p:nvSpPr>
        <p:spPr>
          <a:xfrm>
            <a:off x="908962" y="1400707"/>
            <a:ext cx="10397466" cy="3677923"/>
          </a:xfrm>
          <a:prstGeom prst="rect">
            <a:avLst/>
          </a:prstGeom>
          <a:solidFill>
            <a:srgbClr val="C9EC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82" name="Google Shape;182;p6"/>
          <p:cNvSpPr txBox="1"/>
          <p:nvPr>
            <p:ph idx="2" type="body"/>
          </p:nvPr>
        </p:nvSpPr>
        <p:spPr>
          <a:xfrm>
            <a:off x="1123321" y="1663633"/>
            <a:ext cx="10159717" cy="3279076"/>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2B5B"/>
              </a:buClr>
              <a:buSzPts val="2400"/>
              <a:buNone/>
            </a:pPr>
            <a:r>
              <a:rPr lang="en-GB" sz="2400">
                <a:solidFill>
                  <a:srgbClr val="002B5B"/>
                </a:solidFill>
              </a:rPr>
              <a:t>Determine heritability estimates for a series of semen traits</a:t>
            </a:r>
            <a:endParaRPr/>
          </a:p>
          <a:p>
            <a:pPr indent="0" lvl="0" marL="0" rtl="0" algn="l">
              <a:lnSpc>
                <a:spcPct val="100000"/>
              </a:lnSpc>
              <a:spcBef>
                <a:spcPts val="4200"/>
              </a:spcBef>
              <a:spcAft>
                <a:spcPts val="0"/>
              </a:spcAft>
              <a:buClr>
                <a:srgbClr val="002B5B"/>
              </a:buClr>
              <a:buSzPts val="2400"/>
              <a:buNone/>
            </a:pPr>
            <a:r>
              <a:rPr lang="en-GB" sz="2400">
                <a:solidFill>
                  <a:srgbClr val="002B5B"/>
                </a:solidFill>
              </a:rPr>
              <a:t>Determine </a:t>
            </a:r>
            <a:r>
              <a:rPr i="1" lang="en-GB" sz="2400">
                <a:solidFill>
                  <a:srgbClr val="002B5B"/>
                </a:solidFill>
              </a:rPr>
              <a:t>repeatability </a:t>
            </a:r>
            <a:r>
              <a:rPr lang="en-GB" sz="2400">
                <a:solidFill>
                  <a:srgbClr val="002B5B"/>
                </a:solidFill>
              </a:rPr>
              <a:t>(genetics + permanent environment – later!)</a:t>
            </a:r>
            <a:endParaRPr/>
          </a:p>
          <a:p>
            <a:pPr indent="0" lvl="0" marL="0" rtl="0" algn="l">
              <a:lnSpc>
                <a:spcPct val="100000"/>
              </a:lnSpc>
              <a:spcBef>
                <a:spcPts val="4200"/>
              </a:spcBef>
              <a:spcAft>
                <a:spcPts val="0"/>
              </a:spcAft>
              <a:buClr>
                <a:srgbClr val="002B5B"/>
              </a:buClr>
              <a:buSzPts val="2400"/>
              <a:buNone/>
            </a:pPr>
            <a:r>
              <a:rPr lang="en-GB" sz="2400">
                <a:solidFill>
                  <a:srgbClr val="002B5B"/>
                </a:solidFill>
              </a:rPr>
              <a:t>Any indication that the traits are related to each other?</a:t>
            </a:r>
            <a:endParaRPr/>
          </a:p>
          <a:p>
            <a:pPr indent="0" lvl="0" marL="0" rtl="0" algn="l">
              <a:lnSpc>
                <a:spcPct val="100000"/>
              </a:lnSpc>
              <a:spcBef>
                <a:spcPts val="4200"/>
              </a:spcBef>
              <a:spcAft>
                <a:spcPts val="0"/>
              </a:spcAft>
              <a:buClr>
                <a:srgbClr val="002B5B"/>
              </a:buClr>
              <a:buSzPts val="2400"/>
              <a:buNone/>
            </a:pPr>
            <a:r>
              <a:rPr lang="en-GB" sz="2400">
                <a:solidFill>
                  <a:srgbClr val="002B5B"/>
                </a:solidFill>
              </a:rPr>
              <a:t>Any indication of trends with age / time / inbreeding?</a:t>
            </a:r>
            <a:endParaRPr/>
          </a:p>
        </p:txBody>
      </p:sp>
      <p:pic>
        <p:nvPicPr>
          <p:cNvPr id="183" name="Google Shape;183;p6"/>
          <p:cNvPicPr preferRelativeResize="0"/>
          <p:nvPr/>
        </p:nvPicPr>
        <p:blipFill rotWithShape="1">
          <a:blip r:embed="rId3">
            <a:alphaModFix/>
          </a:blip>
          <a:srcRect b="0" l="0" r="0" t="0"/>
          <a:stretch/>
        </p:blipFill>
        <p:spPr>
          <a:xfrm>
            <a:off x="9366070" y="4520877"/>
            <a:ext cx="2820858" cy="23263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7"/>
          <p:cNvSpPr txBox="1"/>
          <p:nvPr>
            <p:ph idx="11" type="ftr"/>
          </p:nvPr>
        </p:nvSpPr>
        <p:spPr>
          <a:xfrm>
            <a:off x="8462434" y="6416675"/>
            <a:ext cx="2781300" cy="154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lang="en-GB"/>
              <a:t>&lt;Footer&gt;</a:t>
            </a:r>
            <a:endParaRPr/>
          </a:p>
        </p:txBody>
      </p:sp>
      <p:sp>
        <p:nvSpPr>
          <p:cNvPr id="190" name="Google Shape;190;p7"/>
          <p:cNvSpPr txBox="1"/>
          <p:nvPr>
            <p:ph idx="12" type="sldNum"/>
          </p:nvPr>
        </p:nvSpPr>
        <p:spPr>
          <a:xfrm>
            <a:off x="11243734" y="6416675"/>
            <a:ext cx="383117" cy="1548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91" name="Google Shape;191;p7"/>
          <p:cNvSpPr txBox="1"/>
          <p:nvPr/>
        </p:nvSpPr>
        <p:spPr>
          <a:xfrm>
            <a:off x="0" y="3049"/>
            <a:ext cx="12192000" cy="108204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Trebuchet MS"/>
              <a:buNone/>
            </a:pPr>
            <a:r>
              <a:rPr b="1" i="0" lang="en-GB" sz="4400" u="none" cap="none" strike="noStrike">
                <a:solidFill>
                  <a:schemeClr val="dk1"/>
                </a:solidFill>
                <a:latin typeface="Trebuchet MS"/>
                <a:ea typeface="Trebuchet MS"/>
                <a:cs typeface="Trebuchet MS"/>
                <a:sym typeface="Trebuchet MS"/>
              </a:rPr>
              <a:t>Methods –semen collection</a:t>
            </a:r>
            <a:endParaRPr/>
          </a:p>
        </p:txBody>
      </p:sp>
      <p:sp>
        <p:nvSpPr>
          <p:cNvPr id="192" name="Google Shape;192;p7"/>
          <p:cNvSpPr/>
          <p:nvPr/>
        </p:nvSpPr>
        <p:spPr>
          <a:xfrm>
            <a:off x="439407" y="1252422"/>
            <a:ext cx="10669318" cy="3196009"/>
          </a:xfrm>
          <a:prstGeom prst="rect">
            <a:avLst/>
          </a:prstGeom>
          <a:solidFill>
            <a:srgbClr val="C9EC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pic>
        <p:nvPicPr>
          <p:cNvPr id="193" name="Google Shape;193;p7"/>
          <p:cNvPicPr preferRelativeResize="0"/>
          <p:nvPr/>
        </p:nvPicPr>
        <p:blipFill rotWithShape="1">
          <a:blip r:embed="rId3">
            <a:alphaModFix/>
          </a:blip>
          <a:srcRect b="0" l="0" r="0" t="0"/>
          <a:stretch/>
        </p:blipFill>
        <p:spPr>
          <a:xfrm>
            <a:off x="3279539" y="5052277"/>
            <a:ext cx="2402423" cy="1802674"/>
          </a:xfrm>
          <a:prstGeom prst="rect">
            <a:avLst/>
          </a:prstGeom>
          <a:noFill/>
          <a:ln>
            <a:noFill/>
          </a:ln>
        </p:spPr>
      </p:pic>
      <p:pic>
        <p:nvPicPr>
          <p:cNvPr id="194" name="Google Shape;194;p7"/>
          <p:cNvPicPr preferRelativeResize="0"/>
          <p:nvPr/>
        </p:nvPicPr>
        <p:blipFill rotWithShape="1">
          <a:blip r:embed="rId4">
            <a:alphaModFix/>
          </a:blip>
          <a:srcRect b="0" l="0" r="0" t="0"/>
          <a:stretch/>
        </p:blipFill>
        <p:spPr>
          <a:xfrm>
            <a:off x="10019211" y="4020876"/>
            <a:ext cx="2157334" cy="2835966"/>
          </a:xfrm>
          <a:prstGeom prst="rect">
            <a:avLst/>
          </a:prstGeom>
          <a:noFill/>
          <a:ln>
            <a:noFill/>
          </a:ln>
        </p:spPr>
      </p:pic>
      <p:pic>
        <p:nvPicPr>
          <p:cNvPr id="195" name="Google Shape;195;p7"/>
          <p:cNvPicPr preferRelativeResize="0"/>
          <p:nvPr/>
        </p:nvPicPr>
        <p:blipFill rotWithShape="1">
          <a:blip r:embed="rId5">
            <a:alphaModFix/>
          </a:blip>
          <a:srcRect b="0" l="0" r="0" t="0"/>
          <a:stretch/>
        </p:blipFill>
        <p:spPr>
          <a:xfrm>
            <a:off x="6906485" y="4838533"/>
            <a:ext cx="2563032" cy="2019467"/>
          </a:xfrm>
          <a:prstGeom prst="rect">
            <a:avLst/>
          </a:prstGeom>
          <a:noFill/>
          <a:ln>
            <a:noFill/>
          </a:ln>
        </p:spPr>
      </p:pic>
      <p:sp>
        <p:nvSpPr>
          <p:cNvPr id="196" name="Google Shape;196;p7"/>
          <p:cNvSpPr txBox="1"/>
          <p:nvPr>
            <p:ph idx="2" type="body"/>
          </p:nvPr>
        </p:nvSpPr>
        <p:spPr>
          <a:xfrm>
            <a:off x="554910" y="1416493"/>
            <a:ext cx="10405534" cy="2858576"/>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2B5B"/>
              </a:buClr>
              <a:buSzPts val="2400"/>
              <a:buNone/>
            </a:pPr>
            <a:r>
              <a:rPr lang="en-GB" sz="2400">
                <a:solidFill>
                  <a:srgbClr val="002B5B"/>
                </a:solidFill>
              </a:rPr>
              <a:t>Semen collected from every stud dog for ‘insurance’, fertility checks, export, etc </a:t>
            </a:r>
            <a:endParaRPr b="1" sz="2400">
              <a:solidFill>
                <a:srgbClr val="002B5B"/>
              </a:solidFill>
            </a:endParaRPr>
          </a:p>
          <a:p>
            <a:pPr indent="0" lvl="0" marL="0" rtl="0" algn="l">
              <a:lnSpc>
                <a:spcPct val="100000"/>
              </a:lnSpc>
              <a:spcBef>
                <a:spcPts val="4200"/>
              </a:spcBef>
              <a:spcAft>
                <a:spcPts val="0"/>
              </a:spcAft>
              <a:buClr>
                <a:srgbClr val="002B5B"/>
              </a:buClr>
              <a:buSzPts val="2400"/>
              <a:buNone/>
            </a:pPr>
            <a:r>
              <a:rPr b="1" lang="en-GB" sz="2400">
                <a:solidFill>
                  <a:srgbClr val="002B5B"/>
                </a:solidFill>
              </a:rPr>
              <a:t>Collected at various time points over dog’s life</a:t>
            </a:r>
            <a:endParaRPr/>
          </a:p>
          <a:p>
            <a:pPr indent="0" lvl="0" marL="0" rtl="0" algn="l">
              <a:lnSpc>
                <a:spcPct val="120000"/>
              </a:lnSpc>
              <a:spcBef>
                <a:spcPts val="4200"/>
              </a:spcBef>
              <a:spcAft>
                <a:spcPts val="0"/>
              </a:spcAft>
              <a:buClr>
                <a:srgbClr val="002B5B"/>
              </a:buClr>
              <a:buSzPts val="2400"/>
              <a:buNone/>
            </a:pPr>
            <a:r>
              <a:rPr lang="en-GB" sz="2400">
                <a:solidFill>
                  <a:srgbClr val="002B5B"/>
                </a:solidFill>
              </a:rPr>
              <a:t>Stud dogs are all ‘purebred’ (use crosses for working or as broods)</a:t>
            </a:r>
            <a:endParaRPr sz="2400">
              <a:solidFill>
                <a:srgbClr val="002C5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8"/>
          <p:cNvSpPr/>
          <p:nvPr/>
        </p:nvSpPr>
        <p:spPr>
          <a:xfrm>
            <a:off x="416011" y="1252422"/>
            <a:ext cx="11483546" cy="4256102"/>
          </a:xfrm>
          <a:prstGeom prst="rect">
            <a:avLst/>
          </a:prstGeom>
          <a:solidFill>
            <a:srgbClr val="C9EC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03" name="Google Shape;203;p8"/>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Methods – data</a:t>
            </a:r>
            <a:endParaRPr/>
          </a:p>
        </p:txBody>
      </p:sp>
      <p:sp>
        <p:nvSpPr>
          <p:cNvPr id="204" name="Google Shape;204;p8"/>
          <p:cNvSpPr txBox="1"/>
          <p:nvPr>
            <p:ph idx="1" type="body"/>
          </p:nvPr>
        </p:nvSpPr>
        <p:spPr>
          <a:xfrm>
            <a:off x="512956" y="1447543"/>
            <a:ext cx="11263033" cy="372453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2400"/>
              <a:buNone/>
            </a:pPr>
            <a:r>
              <a:rPr lang="en-GB" sz="2400"/>
              <a:t>3 ejaculate fractions collected separately, 5 traits:</a:t>
            </a:r>
            <a:endParaRPr/>
          </a:p>
          <a:p>
            <a:pPr indent="0" lvl="0" marL="0" rtl="0" algn="l">
              <a:lnSpc>
                <a:spcPct val="90000"/>
              </a:lnSpc>
              <a:spcBef>
                <a:spcPts val="2000"/>
              </a:spcBef>
              <a:spcAft>
                <a:spcPts val="0"/>
              </a:spcAft>
              <a:buClr>
                <a:schemeClr val="dk2"/>
              </a:buClr>
              <a:buSzPts val="200"/>
              <a:buNone/>
            </a:pPr>
            <a:r>
              <a:t/>
            </a:r>
            <a:endParaRPr sz="200"/>
          </a:p>
          <a:p>
            <a:pPr indent="0" lvl="0" marL="0" rtl="0" algn="l">
              <a:lnSpc>
                <a:spcPct val="90000"/>
              </a:lnSpc>
              <a:spcBef>
                <a:spcPts val="2000"/>
              </a:spcBef>
              <a:spcAft>
                <a:spcPts val="0"/>
              </a:spcAft>
              <a:buClr>
                <a:schemeClr val="dk2"/>
              </a:buClr>
              <a:buSzPts val="2400"/>
              <a:buNone/>
            </a:pPr>
            <a:r>
              <a:rPr lang="en-GB" sz="2400"/>
              <a:t>VOL - second fraction recorded in ml</a:t>
            </a:r>
            <a:endParaRPr/>
          </a:p>
          <a:p>
            <a:pPr indent="0" lvl="0" marL="0" rtl="0" algn="l">
              <a:lnSpc>
                <a:spcPct val="90000"/>
              </a:lnSpc>
              <a:spcBef>
                <a:spcPts val="2000"/>
              </a:spcBef>
              <a:spcAft>
                <a:spcPts val="0"/>
              </a:spcAft>
              <a:buClr>
                <a:schemeClr val="dk2"/>
              </a:buClr>
              <a:buSzPts val="2400"/>
              <a:buNone/>
            </a:pPr>
            <a:r>
              <a:rPr lang="en-GB" sz="2400"/>
              <a:t>MOT - % sperm with fast forward progressive motility</a:t>
            </a:r>
            <a:endParaRPr/>
          </a:p>
          <a:p>
            <a:pPr indent="0" lvl="0" marL="0" rtl="0" algn="l">
              <a:lnSpc>
                <a:spcPct val="90000"/>
              </a:lnSpc>
              <a:spcBef>
                <a:spcPts val="2000"/>
              </a:spcBef>
              <a:spcAft>
                <a:spcPts val="0"/>
              </a:spcAft>
              <a:buClr>
                <a:schemeClr val="dk2"/>
              </a:buClr>
              <a:buSzPts val="2400"/>
              <a:buNone/>
            </a:pPr>
            <a:r>
              <a:rPr lang="en-GB" sz="2400"/>
              <a:t>CONC - assessed using haemocytometer counting chamber, millions/ml</a:t>
            </a:r>
            <a:endParaRPr/>
          </a:p>
          <a:p>
            <a:pPr indent="0" lvl="0" marL="0" rtl="0" algn="l">
              <a:lnSpc>
                <a:spcPct val="90000"/>
              </a:lnSpc>
              <a:spcBef>
                <a:spcPts val="2000"/>
              </a:spcBef>
              <a:spcAft>
                <a:spcPts val="0"/>
              </a:spcAft>
              <a:buClr>
                <a:schemeClr val="dk2"/>
              </a:buClr>
              <a:buSzPts val="2400"/>
              <a:buNone/>
            </a:pPr>
            <a:r>
              <a:rPr lang="en-GB" sz="2400"/>
              <a:t>TSO = CONC x VOL</a:t>
            </a:r>
            <a:endParaRPr/>
          </a:p>
          <a:p>
            <a:pPr indent="0" lvl="0" marL="0" rtl="0" algn="l">
              <a:lnSpc>
                <a:spcPct val="90000"/>
              </a:lnSpc>
              <a:spcBef>
                <a:spcPts val="2000"/>
              </a:spcBef>
              <a:spcAft>
                <a:spcPts val="0"/>
              </a:spcAft>
              <a:buClr>
                <a:schemeClr val="dk2"/>
              </a:buClr>
              <a:buSzPts val="2400"/>
              <a:buNone/>
            </a:pPr>
            <a:r>
              <a:rPr lang="en-GB" sz="2400"/>
              <a:t>TNLS - % total normal live sperm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9"/>
          <p:cNvSpPr/>
          <p:nvPr/>
        </p:nvSpPr>
        <p:spPr>
          <a:xfrm>
            <a:off x="416011" y="1507065"/>
            <a:ext cx="11483546" cy="4083507"/>
          </a:xfrm>
          <a:prstGeom prst="rect">
            <a:avLst/>
          </a:prstGeom>
          <a:solidFill>
            <a:srgbClr val="C9EC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11" name="Google Shape;211;p9"/>
          <p:cNvSpPr txBox="1"/>
          <p:nvPr>
            <p:ph type="title"/>
          </p:nvPr>
        </p:nvSpPr>
        <p:spPr>
          <a:xfrm>
            <a:off x="0" y="3049"/>
            <a:ext cx="12192000" cy="1082040"/>
          </a:xfrm>
          <a:prstGeom prst="rect">
            <a:avLst/>
          </a:prstGeom>
          <a:noFill/>
          <a:ln>
            <a:noFill/>
          </a:ln>
        </p:spPr>
        <p:txBody>
          <a:bodyPr anchorCtr="0" anchor="ctr" bIns="0" lIns="0" spcFirstLastPara="1" rIns="0" wrap="square" tIns="0">
            <a:normAutofit/>
          </a:bodyPr>
          <a:lstStyle/>
          <a:p>
            <a:pPr indent="0" lvl="0" marL="0" rtl="0" algn="ctr">
              <a:lnSpc>
                <a:spcPct val="80000"/>
              </a:lnSpc>
              <a:spcBef>
                <a:spcPts val="0"/>
              </a:spcBef>
              <a:spcAft>
                <a:spcPts val="0"/>
              </a:spcAft>
              <a:buClr>
                <a:schemeClr val="dk2"/>
              </a:buClr>
              <a:buSzPts val="4400"/>
              <a:buFont typeface="Trebuchet MS"/>
              <a:buNone/>
            </a:pPr>
            <a:r>
              <a:rPr lang="en-GB"/>
              <a:t>Methods - analysis</a:t>
            </a:r>
            <a:endParaRPr/>
          </a:p>
        </p:txBody>
      </p:sp>
      <p:sp>
        <p:nvSpPr>
          <p:cNvPr id="212" name="Google Shape;212;p9"/>
          <p:cNvSpPr txBox="1"/>
          <p:nvPr>
            <p:ph idx="1" type="body"/>
          </p:nvPr>
        </p:nvSpPr>
        <p:spPr>
          <a:xfrm>
            <a:off x="541763" y="1693712"/>
            <a:ext cx="11108473" cy="3896861"/>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dk2"/>
              </a:buClr>
              <a:buSzPts val="2400"/>
              <a:buNone/>
            </a:pPr>
            <a:r>
              <a:rPr lang="en-GB" sz="2400"/>
              <a:t>Individual breeds analysed separately</a:t>
            </a:r>
            <a:endParaRPr/>
          </a:p>
          <a:p>
            <a:pPr indent="0" lvl="0" marL="0" rtl="0" algn="l">
              <a:lnSpc>
                <a:spcPct val="120000"/>
              </a:lnSpc>
              <a:spcBef>
                <a:spcPts val="2000"/>
              </a:spcBef>
              <a:spcAft>
                <a:spcPts val="0"/>
              </a:spcAft>
              <a:buClr>
                <a:schemeClr val="dk2"/>
              </a:buClr>
              <a:buSzPts val="2400"/>
              <a:buNone/>
            </a:pPr>
            <a:r>
              <a:rPr lang="en-GB" sz="2400"/>
              <a:t>Pedigree information used to form ‘relationship matrix’ between all individuals per breed with data</a:t>
            </a:r>
            <a:endParaRPr/>
          </a:p>
          <a:p>
            <a:pPr indent="0" lvl="0" marL="0" rtl="0" algn="l">
              <a:lnSpc>
                <a:spcPct val="120000"/>
              </a:lnSpc>
              <a:spcBef>
                <a:spcPts val="2000"/>
              </a:spcBef>
              <a:spcAft>
                <a:spcPts val="0"/>
              </a:spcAft>
              <a:buClr>
                <a:schemeClr val="dk2"/>
              </a:buClr>
              <a:buSzPts val="2400"/>
              <a:buNone/>
            </a:pPr>
            <a:r>
              <a:rPr lang="en-GB" sz="2400"/>
              <a:t>Mixed linear models fitted using ASReml-R</a:t>
            </a:r>
            <a:endParaRPr/>
          </a:p>
          <a:p>
            <a:pPr indent="0" lvl="0" marL="0" rtl="0" algn="l">
              <a:lnSpc>
                <a:spcPct val="120000"/>
              </a:lnSpc>
              <a:spcBef>
                <a:spcPts val="2000"/>
              </a:spcBef>
              <a:spcAft>
                <a:spcPts val="0"/>
              </a:spcAft>
              <a:buClr>
                <a:schemeClr val="dk2"/>
              </a:buClr>
              <a:buSzPts val="2400"/>
              <a:buNone/>
            </a:pPr>
            <a:r>
              <a:rPr lang="en-GB" sz="2400"/>
              <a:t>Animal model, include age(m), date and inbreeding coefficient as covariates. </a:t>
            </a:r>
            <a:endParaRPr/>
          </a:p>
          <a:p>
            <a:pPr indent="0" lvl="0" marL="0" rtl="0" algn="l">
              <a:lnSpc>
                <a:spcPct val="120000"/>
              </a:lnSpc>
              <a:spcBef>
                <a:spcPts val="2000"/>
              </a:spcBef>
              <a:spcAft>
                <a:spcPts val="0"/>
              </a:spcAft>
              <a:buClr>
                <a:schemeClr val="dk2"/>
              </a:buClr>
              <a:buSzPts val="2400"/>
              <a:buNone/>
            </a:pPr>
            <a:r>
              <a:rPr lang="en-GB" sz="2400"/>
              <a:t>Repeated measures 🡪 permanent environment</a:t>
            </a:r>
            <a:endParaRPr/>
          </a:p>
          <a:p>
            <a:pPr indent="0" lvl="0" marL="0" rtl="0" algn="l">
              <a:lnSpc>
                <a:spcPct val="90000"/>
              </a:lnSpc>
              <a:spcBef>
                <a:spcPts val="2000"/>
              </a:spcBef>
              <a:spcAft>
                <a:spcPts val="0"/>
              </a:spcAft>
              <a:buClr>
                <a:schemeClr val="dk2"/>
              </a:buClr>
              <a:buSzPts val="2400"/>
              <a:buNone/>
            </a:pPr>
            <a:r>
              <a:t/>
            </a:r>
            <a:endParaRPr sz="2400"/>
          </a:p>
        </p:txBody>
      </p:sp>
      <p:pic>
        <p:nvPicPr>
          <p:cNvPr descr="A brown and black dog&#10;&#10;Description automatically generated with medium confidence" id="213" name="Google Shape;213;p9"/>
          <p:cNvPicPr preferRelativeResize="0"/>
          <p:nvPr/>
        </p:nvPicPr>
        <p:blipFill rotWithShape="1">
          <a:blip r:embed="rId3">
            <a:alphaModFix/>
          </a:blip>
          <a:srcRect b="0" l="0" r="0" t="0"/>
          <a:stretch/>
        </p:blipFill>
        <p:spPr>
          <a:xfrm>
            <a:off x="9941560" y="5165692"/>
            <a:ext cx="2232320" cy="16937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GD 2021 Final">
      <a:dk1>
        <a:srgbClr val="011B56"/>
      </a:dk1>
      <a:lt1>
        <a:srgbClr val="FEFFFE"/>
      </a:lt1>
      <a:dk2>
        <a:srgbClr val="001B56"/>
      </a:dk2>
      <a:lt2>
        <a:srgbClr val="FEFFFE"/>
      </a:lt2>
      <a:accent1>
        <a:srgbClr val="FFDE7F"/>
      </a:accent1>
      <a:accent2>
        <a:srgbClr val="8FD8FE"/>
      </a:accent2>
      <a:accent3>
        <a:srgbClr val="E8EC46"/>
      </a:accent3>
      <a:accent4>
        <a:srgbClr val="FDA971"/>
      </a:accent4>
      <a:accent5>
        <a:srgbClr val="FEA3C7"/>
      </a:accent5>
      <a:accent6>
        <a:srgbClr val="FEFFFE"/>
      </a:accent6>
      <a:hlink>
        <a:srgbClr val="001B57"/>
      </a:hlink>
      <a:folHlink>
        <a:srgbClr val="001B5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Custom 58">
      <a:dk1>
        <a:srgbClr val="002C5C"/>
      </a:dk1>
      <a:lt1>
        <a:srgbClr val="FFFFFF"/>
      </a:lt1>
      <a:dk2>
        <a:srgbClr val="000000"/>
      </a:dk2>
      <a:lt2>
        <a:srgbClr val="A32C20"/>
      </a:lt2>
      <a:accent1>
        <a:srgbClr val="FFDE7F"/>
      </a:accent1>
      <a:accent2>
        <a:srgbClr val="8FD8FF"/>
      </a:accent2>
      <a:accent3>
        <a:srgbClr val="E8ED47"/>
      </a:accent3>
      <a:accent4>
        <a:srgbClr val="FFAA71"/>
      </a:accent4>
      <a:accent5>
        <a:srgbClr val="FFA3C8"/>
      </a:accent5>
      <a:accent6>
        <a:srgbClr val="743C8C"/>
      </a:accent6>
      <a:hlink>
        <a:srgbClr val="002B5B"/>
      </a:hlink>
      <a:folHlink>
        <a:srgbClr val="FFDE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2021-02-10T09:19:30Z</dcterms:created>
  <dc:creator>Microsoft Office User</dc:creator>
</cp:coreProperties>
</file>